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0" r:id="rId5"/>
    <p:sldId id="263" r:id="rId6"/>
    <p:sldId id="264" r:id="rId7"/>
    <p:sldId id="265" r:id="rId8"/>
    <p:sldId id="266" r:id="rId9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53FBF-3498-4298-BDCD-02BC79131F26}" type="datetimeFigureOut">
              <a:rPr lang="fr-FR" smtClean="0"/>
              <a:t>31/05/2020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6D3C8-8613-4E4B-B032-5A1DFA4881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0849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53FBF-3498-4298-BDCD-02BC79131F26}" type="datetimeFigureOut">
              <a:rPr lang="fr-FR" smtClean="0"/>
              <a:t>31/05/2020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6D3C8-8613-4E4B-B032-5A1DFA4881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5149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53FBF-3498-4298-BDCD-02BC79131F26}" type="datetimeFigureOut">
              <a:rPr lang="fr-FR" smtClean="0"/>
              <a:t>31/05/2020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6D3C8-8613-4E4B-B032-5A1DFA4881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7094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53FBF-3498-4298-BDCD-02BC79131F26}" type="datetimeFigureOut">
              <a:rPr lang="fr-FR" smtClean="0"/>
              <a:t>31/05/2020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6D3C8-8613-4E4B-B032-5A1DFA4881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6124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53FBF-3498-4298-BDCD-02BC79131F26}" type="datetimeFigureOut">
              <a:rPr lang="fr-FR" smtClean="0"/>
              <a:t>31/05/2020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6D3C8-8613-4E4B-B032-5A1DFA4881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1417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53FBF-3498-4298-BDCD-02BC79131F26}" type="datetimeFigureOut">
              <a:rPr lang="fr-FR" smtClean="0"/>
              <a:t>31/05/2020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6D3C8-8613-4E4B-B032-5A1DFA4881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9525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53FBF-3498-4298-BDCD-02BC79131F26}" type="datetimeFigureOut">
              <a:rPr lang="fr-FR" smtClean="0"/>
              <a:t>31/05/2020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6D3C8-8613-4E4B-B032-5A1DFA4881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6392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53FBF-3498-4298-BDCD-02BC79131F26}" type="datetimeFigureOut">
              <a:rPr lang="fr-FR" smtClean="0"/>
              <a:t>31/05/2020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6D3C8-8613-4E4B-B032-5A1DFA4881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19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53FBF-3498-4298-BDCD-02BC79131F26}" type="datetimeFigureOut">
              <a:rPr lang="fr-FR" smtClean="0"/>
              <a:t>31/05/2020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6D3C8-8613-4E4B-B032-5A1DFA4881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7112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53FBF-3498-4298-BDCD-02BC79131F26}" type="datetimeFigureOut">
              <a:rPr lang="fr-FR" smtClean="0"/>
              <a:t>31/05/2020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6D3C8-8613-4E4B-B032-5A1DFA4881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2545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53FBF-3498-4298-BDCD-02BC79131F26}" type="datetimeFigureOut">
              <a:rPr lang="fr-FR" smtClean="0"/>
              <a:t>31/05/2020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6D3C8-8613-4E4B-B032-5A1DFA4881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0707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253FBF-3498-4298-BDCD-02BC79131F26}" type="datetimeFigureOut">
              <a:rPr lang="fr-FR" smtClean="0"/>
              <a:t>31/05/2020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C6D3C8-8613-4E4B-B032-5A1DFA4881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155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5536" y="836713"/>
            <a:ext cx="8280920" cy="864095"/>
          </a:xfrm>
          <a:ln>
            <a:noFill/>
          </a:ln>
        </p:spPr>
        <p:txBody>
          <a:bodyPr>
            <a:normAutofit/>
          </a:bodyPr>
          <a:lstStyle/>
          <a:p>
            <a:r>
              <a:rPr lang="fr-FR" sz="3200" b="1" dirty="0" smtClean="0"/>
              <a:t>La conversion écologique : et si on s’y mettait ?</a:t>
            </a:r>
            <a:endParaRPr lang="fr-FR" sz="3200" b="1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259632" y="2348880"/>
            <a:ext cx="6400800" cy="2664296"/>
          </a:xfrm>
          <a:solidFill>
            <a:srgbClr val="92D050"/>
          </a:solidFill>
          <a:ln w="38100" cmpd="sng">
            <a:solidFill>
              <a:schemeClr val="tx1">
                <a:alpha val="29000"/>
              </a:schemeClr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fr-FR" sz="4000" dirty="0" err="1" smtClean="0">
                <a:solidFill>
                  <a:schemeClr val="tx1"/>
                </a:solidFill>
              </a:rPr>
              <a:t>Laudato</a:t>
            </a:r>
            <a:r>
              <a:rPr lang="fr-FR" sz="4000" dirty="0" smtClean="0">
                <a:solidFill>
                  <a:schemeClr val="tx1"/>
                </a:solidFill>
              </a:rPr>
              <a:t> Si’</a:t>
            </a:r>
          </a:p>
          <a:p>
            <a:r>
              <a:rPr lang="fr-FR" sz="2800" dirty="0" smtClean="0">
                <a:solidFill>
                  <a:schemeClr val="tx1"/>
                </a:solidFill>
              </a:rPr>
              <a:t>Lettre du pape François sur la sauvegarde de la maison commune</a:t>
            </a:r>
          </a:p>
          <a:p>
            <a:endParaRPr lang="fr-FR" sz="2800" dirty="0" smtClean="0">
              <a:solidFill>
                <a:schemeClr val="tx1"/>
              </a:solidFill>
            </a:endParaRPr>
          </a:p>
          <a:p>
            <a:r>
              <a:rPr lang="fr-FR" sz="2800" dirty="0" smtClean="0">
                <a:solidFill>
                  <a:schemeClr val="tx1"/>
                </a:solidFill>
              </a:rPr>
              <a:t>Les points marquants relevés par les petits groupes de réflexion de mars à mai 2020</a:t>
            </a:r>
          </a:p>
          <a:p>
            <a:endParaRPr lang="fr-FR" sz="2800" dirty="0">
              <a:solidFill>
                <a:schemeClr val="tx1"/>
              </a:solidFill>
            </a:endParaRPr>
          </a:p>
          <a:p>
            <a:endParaRPr lang="fr-FR" sz="2800" dirty="0" smtClean="0">
              <a:solidFill>
                <a:schemeClr val="tx1"/>
              </a:solidFill>
            </a:endParaRPr>
          </a:p>
          <a:p>
            <a:endParaRPr lang="fr-FR" dirty="0" smtClean="0"/>
          </a:p>
        </p:txBody>
      </p:sp>
      <p:sp>
        <p:nvSpPr>
          <p:cNvPr id="4" name="ZoneTexte 3"/>
          <p:cNvSpPr txBox="1"/>
          <p:nvPr/>
        </p:nvSpPr>
        <p:spPr>
          <a:xfrm>
            <a:off x="1111036" y="5819970"/>
            <a:ext cx="6264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Semaines sociales de Rueil</a:t>
            </a:r>
          </a:p>
        </p:txBody>
      </p:sp>
    </p:spTree>
    <p:extLst>
      <p:ext uri="{BB962C8B-B14F-4D97-AF65-F5344CB8AC3E}">
        <p14:creationId xmlns:p14="http://schemas.microsoft.com/office/powerpoint/2010/main" val="133461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fr-FR" sz="2800" dirty="0" smtClean="0"/>
              <a:t>Chapitres 1 et 3 (le diagnostic) - 3 mars 2020</a:t>
            </a:r>
            <a:endParaRPr lang="fr-FR" sz="2800" dirty="0"/>
          </a:p>
        </p:txBody>
      </p:sp>
      <p:sp>
        <p:nvSpPr>
          <p:cNvPr id="3" name="Ellipse 2"/>
          <p:cNvSpPr/>
          <p:nvPr/>
        </p:nvSpPr>
        <p:spPr>
          <a:xfrm>
            <a:off x="2556055" y="5460242"/>
            <a:ext cx="3168352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Un texte exigeant mais accessible  et ancré dans la réalité</a:t>
            </a:r>
            <a:endParaRPr lang="fr-FR" dirty="0"/>
          </a:p>
        </p:txBody>
      </p:sp>
      <p:sp>
        <p:nvSpPr>
          <p:cNvPr id="5" name="Rectangle à coins arrondis 4"/>
          <p:cNvSpPr/>
          <p:nvPr/>
        </p:nvSpPr>
        <p:spPr>
          <a:xfrm>
            <a:off x="395536" y="1052735"/>
            <a:ext cx="2088232" cy="732873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Constat pesant</a:t>
            </a:r>
            <a:endParaRPr lang="fr-FR" dirty="0"/>
          </a:p>
        </p:txBody>
      </p:sp>
      <p:sp>
        <p:nvSpPr>
          <p:cNvPr id="6" name="Rectangle à coins arrondis 5"/>
          <p:cNvSpPr/>
          <p:nvPr/>
        </p:nvSpPr>
        <p:spPr>
          <a:xfrm>
            <a:off x="403246" y="2802632"/>
            <a:ext cx="2088232" cy="55436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Angoisse</a:t>
            </a:r>
            <a:endParaRPr lang="fr-FR" dirty="0"/>
          </a:p>
        </p:txBody>
      </p:sp>
      <p:sp>
        <p:nvSpPr>
          <p:cNvPr id="7" name="Rectangle à coins arrondis 6"/>
          <p:cNvSpPr/>
          <p:nvPr/>
        </p:nvSpPr>
        <p:spPr>
          <a:xfrm>
            <a:off x="395536" y="1917909"/>
            <a:ext cx="2088232" cy="791011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Douloureuse conscience</a:t>
            </a:r>
            <a:endParaRPr lang="fr-FR" dirty="0"/>
          </a:p>
        </p:txBody>
      </p:sp>
      <p:sp>
        <p:nvSpPr>
          <p:cNvPr id="8" name="Rectangle à coins arrondis 7"/>
          <p:cNvSpPr/>
          <p:nvPr/>
        </p:nvSpPr>
        <p:spPr>
          <a:xfrm>
            <a:off x="394315" y="3501008"/>
            <a:ext cx="2088232" cy="91440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Indifférence choquante</a:t>
            </a:r>
            <a:endParaRPr lang="fr-FR" dirty="0"/>
          </a:p>
        </p:txBody>
      </p:sp>
      <p:sp>
        <p:nvSpPr>
          <p:cNvPr id="9" name="Rectangle à coins arrondis 8"/>
          <p:cNvSpPr/>
          <p:nvPr/>
        </p:nvSpPr>
        <p:spPr>
          <a:xfrm>
            <a:off x="3629992" y="1119574"/>
            <a:ext cx="2448272" cy="45720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Consumérisme maladif</a:t>
            </a:r>
            <a:endParaRPr lang="fr-FR" dirty="0"/>
          </a:p>
        </p:txBody>
      </p:sp>
      <p:sp>
        <p:nvSpPr>
          <p:cNvPr id="10" name="Rectangle à coins arrondis 9"/>
          <p:cNvSpPr/>
          <p:nvPr/>
        </p:nvSpPr>
        <p:spPr>
          <a:xfrm>
            <a:off x="3139003" y="1679862"/>
            <a:ext cx="2448272" cy="835403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Culture du déchet, pour les choses et les hommes</a:t>
            </a:r>
            <a:endParaRPr lang="fr-FR" dirty="0"/>
          </a:p>
        </p:txBody>
      </p:sp>
      <p:sp>
        <p:nvSpPr>
          <p:cNvPr id="11" name="Rectangle à coins arrondis 10"/>
          <p:cNvSpPr/>
          <p:nvPr/>
        </p:nvSpPr>
        <p:spPr>
          <a:xfrm>
            <a:off x="6136200" y="1419171"/>
            <a:ext cx="2448272" cy="663375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Privatisation de la nature</a:t>
            </a:r>
            <a:endParaRPr lang="fr-FR" dirty="0"/>
          </a:p>
        </p:txBody>
      </p:sp>
      <p:sp>
        <p:nvSpPr>
          <p:cNvPr id="14" name="Rectangle à coins arrondis 13"/>
          <p:cNvSpPr/>
          <p:nvPr/>
        </p:nvSpPr>
        <p:spPr>
          <a:xfrm>
            <a:off x="2771800" y="2579858"/>
            <a:ext cx="2952607" cy="536313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Recherche exclusive </a:t>
            </a:r>
          </a:p>
          <a:p>
            <a:pPr algn="ctr"/>
            <a:r>
              <a:rPr lang="fr-FR" dirty="0" smtClean="0"/>
              <a:t>du profit</a:t>
            </a:r>
            <a:endParaRPr lang="fr-FR" dirty="0"/>
          </a:p>
        </p:txBody>
      </p:sp>
      <p:sp>
        <p:nvSpPr>
          <p:cNvPr id="15" name="Rectangle à coins arrondis 14"/>
          <p:cNvSpPr/>
          <p:nvPr/>
        </p:nvSpPr>
        <p:spPr>
          <a:xfrm>
            <a:off x="3070850" y="3210489"/>
            <a:ext cx="2941310" cy="45720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Recherche de domination</a:t>
            </a:r>
            <a:endParaRPr lang="fr-FR" dirty="0"/>
          </a:p>
        </p:txBody>
      </p:sp>
      <p:sp>
        <p:nvSpPr>
          <p:cNvPr id="16" name="Rectangle à coins arrondis 15"/>
          <p:cNvSpPr/>
          <p:nvPr/>
        </p:nvSpPr>
        <p:spPr>
          <a:xfrm>
            <a:off x="6372200" y="2152320"/>
            <a:ext cx="2448272" cy="45720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Inégalités planétaires</a:t>
            </a:r>
            <a:endParaRPr lang="fr-FR" dirty="0"/>
          </a:p>
        </p:txBody>
      </p:sp>
      <p:sp>
        <p:nvSpPr>
          <p:cNvPr id="17" name="Rectangle à coins arrondis 16"/>
          <p:cNvSpPr/>
          <p:nvPr/>
        </p:nvSpPr>
        <p:spPr>
          <a:xfrm>
            <a:off x="4793818" y="3791171"/>
            <a:ext cx="3384376" cy="854968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La technique pour elle-même, sans limites, </a:t>
            </a:r>
          </a:p>
          <a:p>
            <a:pPr algn="ctr"/>
            <a:r>
              <a:rPr lang="fr-FR" dirty="0" smtClean="0"/>
              <a:t>et non pour l’homme</a:t>
            </a:r>
            <a:endParaRPr lang="fr-FR" dirty="0"/>
          </a:p>
        </p:txBody>
      </p:sp>
      <p:sp>
        <p:nvSpPr>
          <p:cNvPr id="19" name="Rectangle à coins arrondis 18"/>
          <p:cNvSpPr/>
          <p:nvPr/>
        </p:nvSpPr>
        <p:spPr>
          <a:xfrm>
            <a:off x="6129916" y="2775802"/>
            <a:ext cx="2448272" cy="869374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Responsabilité de tous, mais surtout des plus riches</a:t>
            </a:r>
            <a:endParaRPr lang="fr-FR" dirty="0"/>
          </a:p>
        </p:txBody>
      </p:sp>
      <p:sp>
        <p:nvSpPr>
          <p:cNvPr id="24" name="Flèche vers le bas 23"/>
          <p:cNvSpPr/>
          <p:nvPr/>
        </p:nvSpPr>
        <p:spPr>
          <a:xfrm rot="8219961">
            <a:off x="2241452" y="4688674"/>
            <a:ext cx="484632" cy="89777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Flèche vers le bas 24"/>
          <p:cNvSpPr/>
          <p:nvPr/>
        </p:nvSpPr>
        <p:spPr>
          <a:xfrm rot="13209081">
            <a:off x="5769031" y="4775607"/>
            <a:ext cx="484632" cy="89777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4705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lipse 2"/>
          <p:cNvSpPr/>
          <p:nvPr/>
        </p:nvSpPr>
        <p:spPr>
          <a:xfrm>
            <a:off x="2934823" y="260648"/>
            <a:ext cx="3096344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Un texte exigeant mais accessible et ancré dans la réalité</a:t>
            </a:r>
            <a:endParaRPr lang="fr-FR" dirty="0"/>
          </a:p>
        </p:txBody>
      </p:sp>
      <p:sp>
        <p:nvSpPr>
          <p:cNvPr id="6" name="Rectangle à coins arrondis 5"/>
          <p:cNvSpPr/>
          <p:nvPr/>
        </p:nvSpPr>
        <p:spPr>
          <a:xfrm>
            <a:off x="3923928" y="2654384"/>
            <a:ext cx="1854092" cy="84662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Développer et préserver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467544" y="1412776"/>
            <a:ext cx="1944216" cy="91440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Souffrance personnelle comme moteur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139501" y="3568785"/>
            <a:ext cx="1696195" cy="91440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002060"/>
                </a:solidFill>
              </a:rPr>
              <a:t>Liberté et CONSCIENCE DES LIMITES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139501" y="4669904"/>
            <a:ext cx="1696195" cy="631304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002060"/>
                </a:solidFill>
              </a:rPr>
              <a:t>Limiter son propre pouvoir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1950020" y="4240265"/>
            <a:ext cx="1618603" cy="91440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002060"/>
                </a:solidFill>
              </a:rPr>
              <a:t>Pas d’âge d’or de l ’éthique, </a:t>
            </a:r>
          </a:p>
          <a:p>
            <a:pPr algn="ctr"/>
            <a:r>
              <a:rPr lang="fr-FR" b="1" dirty="0" smtClean="0">
                <a:solidFill>
                  <a:srgbClr val="002060"/>
                </a:solidFill>
              </a:rPr>
              <a:t>du lien social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11" name="Rectangle à coins arrondis 10"/>
          <p:cNvSpPr/>
          <p:nvPr/>
        </p:nvSpPr>
        <p:spPr>
          <a:xfrm>
            <a:off x="302537" y="5423520"/>
            <a:ext cx="1821191" cy="91440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002060"/>
                </a:solidFill>
              </a:rPr>
              <a:t>Limites éthiques et non relativisme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13" name="Rectangle à coins arrondis 12"/>
          <p:cNvSpPr/>
          <p:nvPr/>
        </p:nvSpPr>
        <p:spPr>
          <a:xfrm>
            <a:off x="139502" y="2492896"/>
            <a:ext cx="1912218" cy="91440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002060"/>
                </a:solidFill>
              </a:rPr>
              <a:t>Changements </a:t>
            </a:r>
            <a:br>
              <a:rPr lang="fr-FR" b="1" dirty="0" smtClean="0">
                <a:solidFill>
                  <a:srgbClr val="002060"/>
                </a:solidFill>
              </a:rPr>
            </a:br>
            <a:r>
              <a:rPr lang="fr-FR" b="1" dirty="0" smtClean="0">
                <a:solidFill>
                  <a:srgbClr val="002060"/>
                </a:solidFill>
              </a:rPr>
              <a:t> - difficiles -  </a:t>
            </a:r>
          </a:p>
          <a:p>
            <a:pPr algn="ctr"/>
            <a:r>
              <a:rPr lang="fr-FR" b="1" dirty="0">
                <a:solidFill>
                  <a:srgbClr val="002060"/>
                </a:solidFill>
              </a:rPr>
              <a:t>d</a:t>
            </a:r>
            <a:r>
              <a:rPr lang="fr-FR" b="1" dirty="0" smtClean="0">
                <a:solidFill>
                  <a:srgbClr val="002060"/>
                </a:solidFill>
              </a:rPr>
              <a:t>es modes de vie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2102737" y="3240924"/>
            <a:ext cx="1584176" cy="91440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002060"/>
                </a:solidFill>
              </a:rPr>
              <a:t>Le travail, aliénant et libérateur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17" name="Flèche vers le bas 16"/>
          <p:cNvSpPr/>
          <p:nvPr/>
        </p:nvSpPr>
        <p:spPr>
          <a:xfrm rot="2180122">
            <a:off x="2830763" y="131822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Flèche vers le bas 17"/>
          <p:cNvSpPr/>
          <p:nvPr/>
        </p:nvSpPr>
        <p:spPr>
          <a:xfrm>
            <a:off x="4240679" y="1509295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Flèche vers le bas 18"/>
          <p:cNvSpPr/>
          <p:nvPr/>
        </p:nvSpPr>
        <p:spPr>
          <a:xfrm rot="18976097">
            <a:off x="5788851" y="1380772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3824448" y="3613184"/>
            <a:ext cx="1854092" cy="1084281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Administrateur responsable et non dominateur absolu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2" name="Rectangle à coins arrondis 21"/>
          <p:cNvSpPr/>
          <p:nvPr/>
        </p:nvSpPr>
        <p:spPr>
          <a:xfrm>
            <a:off x="3707904" y="4844008"/>
            <a:ext cx="1854092" cy="780937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Savoir mesurer les impacts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4" name="Rectangle à coins arrondis 23"/>
          <p:cNvSpPr/>
          <p:nvPr/>
        </p:nvSpPr>
        <p:spPr>
          <a:xfrm>
            <a:off x="6013686" y="5926852"/>
            <a:ext cx="2689168" cy="626309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RALENTIR LA MARCHE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5" name="Rectangle à coins arrondis 24"/>
          <p:cNvSpPr/>
          <p:nvPr/>
        </p:nvSpPr>
        <p:spPr>
          <a:xfrm>
            <a:off x="5884982" y="4844008"/>
            <a:ext cx="2431364" cy="9144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Impacts palpables = changements facilités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6" name="Rectangle à coins arrondis 25"/>
          <p:cNvSpPr/>
          <p:nvPr/>
        </p:nvSpPr>
        <p:spPr>
          <a:xfrm>
            <a:off x="3798265" y="5733256"/>
            <a:ext cx="1854092" cy="819905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Ne pas fragmenter les connaissances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7" name="Ellipse 26"/>
          <p:cNvSpPr/>
          <p:nvPr/>
        </p:nvSpPr>
        <p:spPr>
          <a:xfrm>
            <a:off x="6678902" y="426368"/>
            <a:ext cx="2285586" cy="9144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Contemplation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9" name="Ellipse 28"/>
          <p:cNvSpPr/>
          <p:nvPr/>
        </p:nvSpPr>
        <p:spPr>
          <a:xfrm>
            <a:off x="6678901" y="1232247"/>
            <a:ext cx="1748841" cy="9144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Ouverture à l’autre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0" name="Ellipse 29"/>
          <p:cNvSpPr/>
          <p:nvPr/>
        </p:nvSpPr>
        <p:spPr>
          <a:xfrm>
            <a:off x="7100664" y="1993292"/>
            <a:ext cx="1996286" cy="9144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Universalité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1" name="Ellipse 30"/>
          <p:cNvSpPr/>
          <p:nvPr/>
        </p:nvSpPr>
        <p:spPr>
          <a:xfrm>
            <a:off x="6031168" y="2698784"/>
            <a:ext cx="2213240" cy="9144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Responsabilité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2" name="Ellipse 31"/>
          <p:cNvSpPr/>
          <p:nvPr/>
        </p:nvSpPr>
        <p:spPr>
          <a:xfrm>
            <a:off x="6457751" y="3501008"/>
            <a:ext cx="2405297" cy="9144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Sens du bien commun</a:t>
            </a: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553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gner et arrondir un rectangle à un seul coin 2"/>
          <p:cNvSpPr/>
          <p:nvPr/>
        </p:nvSpPr>
        <p:spPr>
          <a:xfrm>
            <a:off x="1590615" y="980728"/>
            <a:ext cx="2592288" cy="1368152"/>
          </a:xfrm>
          <a:prstGeom prst="snip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Quel lien entre dégradation écologique et sociale ?</a:t>
            </a:r>
            <a:endParaRPr lang="fr-FR" dirty="0"/>
          </a:p>
        </p:txBody>
      </p:sp>
      <p:sp>
        <p:nvSpPr>
          <p:cNvPr id="4" name="Rogner et arrondir un rectangle à un seul coin 3"/>
          <p:cNvSpPr/>
          <p:nvPr/>
        </p:nvSpPr>
        <p:spPr>
          <a:xfrm>
            <a:off x="1619672" y="3483903"/>
            <a:ext cx="2592288" cy="1368152"/>
          </a:xfrm>
          <a:prstGeom prst="snip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Quelle éthique universelle ?</a:t>
            </a:r>
            <a:endParaRPr lang="fr-FR" dirty="0"/>
          </a:p>
        </p:txBody>
      </p:sp>
      <p:sp>
        <p:nvSpPr>
          <p:cNvPr id="5" name="Rogner et arrondir un rectangle à un seul coin 4"/>
          <p:cNvSpPr/>
          <p:nvPr/>
        </p:nvSpPr>
        <p:spPr>
          <a:xfrm>
            <a:off x="4860032" y="1962092"/>
            <a:ext cx="2592288" cy="1368152"/>
          </a:xfrm>
          <a:prstGeom prst="snip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Quel progrès ?</a:t>
            </a:r>
            <a:endParaRPr lang="fr-FR" dirty="0"/>
          </a:p>
        </p:txBody>
      </p:sp>
      <p:sp>
        <p:nvSpPr>
          <p:cNvPr id="6" name="Rogner et arrondir un rectangle à un seul coin 5"/>
          <p:cNvSpPr/>
          <p:nvPr/>
        </p:nvSpPr>
        <p:spPr>
          <a:xfrm>
            <a:off x="5292080" y="4149080"/>
            <a:ext cx="2592288" cy="1368152"/>
          </a:xfrm>
          <a:prstGeom prst="snip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Par quoi commencer ?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24101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fr-FR" sz="2800" dirty="0"/>
              <a:t>Chapitres </a:t>
            </a:r>
            <a:r>
              <a:rPr lang="fr-FR" sz="2800" dirty="0" smtClean="0"/>
              <a:t>2 </a:t>
            </a:r>
            <a:r>
              <a:rPr lang="fr-FR" sz="2800" dirty="0"/>
              <a:t>et </a:t>
            </a:r>
            <a:r>
              <a:rPr lang="fr-FR" sz="2800" dirty="0" smtClean="0"/>
              <a:t>4 </a:t>
            </a:r>
            <a:r>
              <a:rPr lang="fr-FR" sz="2800" dirty="0"/>
              <a:t>(le </a:t>
            </a:r>
            <a:r>
              <a:rPr lang="fr-FR" sz="2800" dirty="0" smtClean="0"/>
              <a:t>cap) </a:t>
            </a:r>
            <a:r>
              <a:rPr lang="fr-FR" sz="2800" dirty="0"/>
              <a:t>- </a:t>
            </a:r>
            <a:r>
              <a:rPr lang="fr-FR" sz="2800" dirty="0" smtClean="0"/>
              <a:t>8 mai 2020</a:t>
            </a:r>
            <a:endParaRPr lang="fr-FR" sz="2800" dirty="0"/>
          </a:p>
        </p:txBody>
      </p:sp>
      <p:sp>
        <p:nvSpPr>
          <p:cNvPr id="3" name="Ellipse 2"/>
          <p:cNvSpPr/>
          <p:nvPr/>
        </p:nvSpPr>
        <p:spPr>
          <a:xfrm>
            <a:off x="2896719" y="908720"/>
            <a:ext cx="3168352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L’ECOLOGIE INTEGRALE</a:t>
            </a:r>
            <a:endParaRPr lang="fr-FR" dirty="0"/>
          </a:p>
        </p:txBody>
      </p:sp>
      <p:sp>
        <p:nvSpPr>
          <p:cNvPr id="9" name="Rectangle à coins arrondis 8"/>
          <p:cNvSpPr/>
          <p:nvPr/>
        </p:nvSpPr>
        <p:spPr>
          <a:xfrm>
            <a:off x="5089516" y="2785078"/>
            <a:ext cx="3514932" cy="117313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Recherche du BIEN COMMUN </a:t>
            </a:r>
            <a:r>
              <a:rPr lang="fr-FR" dirty="0" smtClean="0">
                <a:solidFill>
                  <a:schemeClr val="tx1"/>
                </a:solidFill>
                <a:sym typeface="Wingdings" panose="05000000000000000000" pitchFamily="2" charset="2"/>
              </a:rPr>
              <a:t> paix sociale  justice distributive, solidarité, option préférentielle pour les pauvres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467544" y="2775308"/>
            <a:ext cx="2520280" cy="11829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TOUT EST LIE, </a:t>
            </a:r>
          </a:p>
          <a:p>
            <a:pPr algn="ctr"/>
            <a:r>
              <a:rPr lang="fr-FR" dirty="0" err="1" smtClean="0">
                <a:solidFill>
                  <a:schemeClr val="tx1"/>
                </a:solidFill>
              </a:rPr>
              <a:t>Pbs</a:t>
            </a:r>
            <a:r>
              <a:rPr lang="fr-FR" dirty="0" smtClean="0">
                <a:solidFill>
                  <a:schemeClr val="tx1"/>
                </a:solidFill>
              </a:rPr>
              <a:t> environnementaux, contextes humains,</a:t>
            </a:r>
          </a:p>
          <a:p>
            <a:pPr algn="ctr"/>
            <a:r>
              <a:rPr lang="fr-FR" dirty="0" smtClean="0">
                <a:solidFill>
                  <a:schemeClr val="tx1"/>
                </a:solidFill>
              </a:rPr>
              <a:t>pauvreté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1" name="Rectangle à coins arrondis 10"/>
          <p:cNvSpPr/>
          <p:nvPr/>
        </p:nvSpPr>
        <p:spPr>
          <a:xfrm>
            <a:off x="5590823" y="4133776"/>
            <a:ext cx="2921451" cy="9054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Destination commune de tous les biens (à administrer pour le bien de tous)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2896719" y="2060848"/>
            <a:ext cx="2952607" cy="53631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Dignité particulière </a:t>
            </a:r>
          </a:p>
          <a:p>
            <a:pPr algn="ctr"/>
            <a:r>
              <a:rPr lang="fr-FR" dirty="0" smtClean="0">
                <a:solidFill>
                  <a:schemeClr val="tx1"/>
                </a:solidFill>
              </a:rPr>
              <a:t>de tout être humain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5" name="Rectangle à coins arrondis 14"/>
          <p:cNvSpPr/>
          <p:nvPr/>
        </p:nvSpPr>
        <p:spPr>
          <a:xfrm>
            <a:off x="475254" y="4144750"/>
            <a:ext cx="2941310" cy="652401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Préserver aussi les richesses culturelles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7" name="Rectangle à coins arrondis 16"/>
          <p:cNvSpPr/>
          <p:nvPr/>
        </p:nvSpPr>
        <p:spPr>
          <a:xfrm>
            <a:off x="4625890" y="5157192"/>
            <a:ext cx="3384376" cy="100811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Cultiver et garder la terre, qui ne nous appartient pas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9" name="Rectangle à coins arrondis 18"/>
          <p:cNvSpPr/>
          <p:nvPr/>
        </p:nvSpPr>
        <p:spPr>
          <a:xfrm>
            <a:off x="1115616" y="5039214"/>
            <a:ext cx="2952328" cy="112609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Laisser une planète habitable (sens de notre passage sur terre)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635666" y="6187664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RESPONSABILITE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21690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gner et arrondir un rectangle à un seul coin 2"/>
          <p:cNvSpPr/>
          <p:nvPr/>
        </p:nvSpPr>
        <p:spPr>
          <a:xfrm>
            <a:off x="1461662" y="1556792"/>
            <a:ext cx="2592288" cy="1368152"/>
          </a:xfrm>
          <a:prstGeom prst="snip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Tout est lié … Vertige ? Comment s’y prendre ?</a:t>
            </a:r>
            <a:endParaRPr lang="fr-FR" dirty="0"/>
          </a:p>
        </p:txBody>
      </p:sp>
      <p:sp>
        <p:nvSpPr>
          <p:cNvPr id="5" name="Rogner et arrondir un rectangle à un seul coin 4"/>
          <p:cNvSpPr/>
          <p:nvPr/>
        </p:nvSpPr>
        <p:spPr>
          <a:xfrm>
            <a:off x="5148064" y="3284984"/>
            <a:ext cx="2592288" cy="1368152"/>
          </a:xfrm>
          <a:prstGeom prst="snip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Education : que transmettre ?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16720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fr-FR" sz="2800" dirty="0"/>
              <a:t>Chapitres </a:t>
            </a:r>
            <a:r>
              <a:rPr lang="fr-FR" sz="2800" dirty="0" smtClean="0"/>
              <a:t>5 et 6 (les lignes d’action) </a:t>
            </a:r>
            <a:r>
              <a:rPr lang="fr-FR" sz="2800" dirty="0"/>
              <a:t>- </a:t>
            </a:r>
            <a:r>
              <a:rPr lang="fr-FR" sz="2800" dirty="0" smtClean="0"/>
              <a:t>27 mai 2020</a:t>
            </a:r>
            <a:endParaRPr lang="fr-FR" sz="2800" dirty="0"/>
          </a:p>
        </p:txBody>
      </p:sp>
      <p:sp>
        <p:nvSpPr>
          <p:cNvPr id="3" name="Ellipse 2"/>
          <p:cNvSpPr/>
          <p:nvPr/>
        </p:nvSpPr>
        <p:spPr>
          <a:xfrm>
            <a:off x="323528" y="2209013"/>
            <a:ext cx="4176464" cy="116262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Envie de libération</a:t>
            </a:r>
          </a:p>
          <a:p>
            <a:pPr algn="ctr"/>
            <a:r>
              <a:rPr lang="fr-FR" dirty="0" smtClean="0"/>
              <a:t>(de la consommation compulsive) : oui !</a:t>
            </a:r>
          </a:p>
          <a:p>
            <a:pPr algn="ctr"/>
            <a:r>
              <a:rPr lang="fr-FR" dirty="0" smtClean="0"/>
              <a:t>De décroissance : non…</a:t>
            </a:r>
            <a:endParaRPr lang="fr-FR" dirty="0"/>
          </a:p>
        </p:txBody>
      </p:sp>
      <p:sp>
        <p:nvSpPr>
          <p:cNvPr id="19" name="Rectangle à coins arrondis 18"/>
          <p:cNvSpPr/>
          <p:nvPr/>
        </p:nvSpPr>
        <p:spPr>
          <a:xfrm>
            <a:off x="5731839" y="5602259"/>
            <a:ext cx="2952328" cy="112609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ACCOMPAGNER les changements inéluctables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6012160" y="5232927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D’où :</a:t>
            </a:r>
            <a:endParaRPr lang="fr-FR" dirty="0"/>
          </a:p>
        </p:txBody>
      </p:sp>
      <p:sp>
        <p:nvSpPr>
          <p:cNvPr id="12" name="Ellipse 11"/>
          <p:cNvSpPr/>
          <p:nvPr/>
        </p:nvSpPr>
        <p:spPr>
          <a:xfrm>
            <a:off x="409583" y="944604"/>
            <a:ext cx="5346478" cy="11521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REDEFINIR LE PROGRES :</a:t>
            </a:r>
          </a:p>
          <a:p>
            <a:pPr marL="285750" indent="-285750" algn="ctr">
              <a:buFontTx/>
              <a:buChar char="-"/>
            </a:pPr>
            <a:r>
              <a:rPr lang="fr-FR" dirty="0" smtClean="0"/>
              <a:t>Nouvel indicateur global ?</a:t>
            </a:r>
          </a:p>
          <a:p>
            <a:pPr marL="285750" indent="-285750" algn="ctr">
              <a:buFontTx/>
              <a:buChar char="-"/>
            </a:pPr>
            <a:r>
              <a:rPr lang="fr-FR" dirty="0" smtClean="0"/>
              <a:t>Nouveau but pour les entreprises ?</a:t>
            </a:r>
            <a:endParaRPr lang="fr-FR" dirty="0"/>
          </a:p>
        </p:txBody>
      </p:sp>
      <p:sp>
        <p:nvSpPr>
          <p:cNvPr id="13" name="Ellipse 12"/>
          <p:cNvSpPr/>
          <p:nvPr/>
        </p:nvSpPr>
        <p:spPr>
          <a:xfrm>
            <a:off x="431310" y="3552461"/>
            <a:ext cx="3492618" cy="12446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Aller vers PLUS de</a:t>
            </a:r>
          </a:p>
          <a:p>
            <a:pPr algn="ctr"/>
            <a:r>
              <a:rPr lang="fr-FR" dirty="0" smtClean="0"/>
              <a:t>gratuité, de gratitude, de spiritualité, de beau, de local…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6516216" y="1520668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Des freins :</a:t>
            </a:r>
            <a:endParaRPr lang="fr-FR" dirty="0"/>
          </a:p>
        </p:txBody>
      </p:sp>
      <p:sp>
        <p:nvSpPr>
          <p:cNvPr id="16" name="Rectangle à coins arrondis 15"/>
          <p:cNvSpPr/>
          <p:nvPr/>
        </p:nvSpPr>
        <p:spPr>
          <a:xfrm>
            <a:off x="5590823" y="1890000"/>
            <a:ext cx="3085633" cy="1322976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Des instances internationales indispensables… mais déconsidérées et à réhabiliter</a:t>
            </a:r>
            <a:endParaRPr lang="fr-FR" dirty="0"/>
          </a:p>
        </p:txBody>
      </p:sp>
      <p:sp>
        <p:nvSpPr>
          <p:cNvPr id="18" name="Rectangle à coins arrondis 17"/>
          <p:cNvSpPr/>
          <p:nvPr/>
        </p:nvSpPr>
        <p:spPr>
          <a:xfrm>
            <a:off x="5760362" y="3347945"/>
            <a:ext cx="3085633" cy="657117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Court-</a:t>
            </a:r>
            <a:r>
              <a:rPr lang="fr-FR" dirty="0" err="1" smtClean="0"/>
              <a:t>termisme</a:t>
            </a:r>
            <a:r>
              <a:rPr lang="fr-FR" dirty="0" smtClean="0"/>
              <a:t> politique </a:t>
            </a:r>
          </a:p>
        </p:txBody>
      </p:sp>
      <p:sp>
        <p:nvSpPr>
          <p:cNvPr id="20" name="Rectangle à coins arrondis 19"/>
          <p:cNvSpPr/>
          <p:nvPr/>
        </p:nvSpPr>
        <p:spPr>
          <a:xfrm>
            <a:off x="4716016" y="4174806"/>
            <a:ext cx="4129979" cy="940304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Hyperconsommation :</a:t>
            </a:r>
          </a:p>
          <a:p>
            <a:pPr marL="285750" indent="-285750" algn="ctr">
              <a:buFontTx/>
              <a:buChar char="-"/>
            </a:pPr>
            <a:r>
              <a:rPr lang="fr-FR" dirty="0" smtClean="0"/>
              <a:t>s’en rend-on compte ?</a:t>
            </a:r>
          </a:p>
          <a:p>
            <a:pPr marL="285750" indent="-285750" algn="ctr">
              <a:buFontTx/>
              <a:buChar char="-"/>
            </a:pPr>
            <a:r>
              <a:rPr lang="fr-FR" dirty="0" smtClean="0"/>
              <a:t>n’est pas le fait de tous (pauvreté)</a:t>
            </a:r>
            <a:endParaRPr lang="fr-FR" dirty="0"/>
          </a:p>
        </p:txBody>
      </p:sp>
      <p:sp>
        <p:nvSpPr>
          <p:cNvPr id="21" name="Rectangle à coins arrondis 20"/>
          <p:cNvSpPr/>
          <p:nvPr/>
        </p:nvSpPr>
        <p:spPr>
          <a:xfrm>
            <a:off x="2123728" y="5661247"/>
            <a:ext cx="3312368" cy="100811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Les religions : points d’appui, quand elles le veulent</a:t>
            </a: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347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lipse 2"/>
          <p:cNvSpPr/>
          <p:nvPr/>
        </p:nvSpPr>
        <p:spPr>
          <a:xfrm>
            <a:off x="5131010" y="969235"/>
            <a:ext cx="2825366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Nos redécouvertes en confinement</a:t>
            </a:r>
            <a:endParaRPr lang="fr-FR" dirty="0"/>
          </a:p>
        </p:txBody>
      </p:sp>
      <p:sp>
        <p:nvSpPr>
          <p:cNvPr id="6" name="Rectangle à coins arrondis 5"/>
          <p:cNvSpPr/>
          <p:nvPr/>
        </p:nvSpPr>
        <p:spPr>
          <a:xfrm>
            <a:off x="1784578" y="5565701"/>
            <a:ext cx="3672408" cy="884245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Nos achats (entreprises et produits « vertueux », labellisés,…)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4240679" y="130842"/>
            <a:ext cx="1853509" cy="76693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002060"/>
                </a:solidFill>
              </a:rPr>
              <a:t>La notion de limites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3264377" y="1193643"/>
            <a:ext cx="1696195" cy="631304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002060"/>
                </a:solidFill>
              </a:rPr>
              <a:t>La créativité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13" name="Rectangle à coins arrondis 12"/>
          <p:cNvSpPr/>
          <p:nvPr/>
        </p:nvSpPr>
        <p:spPr>
          <a:xfrm>
            <a:off x="6500217" y="128990"/>
            <a:ext cx="2248247" cy="754578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002060"/>
                </a:solidFill>
              </a:rPr>
              <a:t>Les choses vraiment importantes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21" name="Rectangle à coins arrondis 20"/>
          <p:cNvSpPr/>
          <p:nvPr/>
        </p:nvSpPr>
        <p:spPr>
          <a:xfrm>
            <a:off x="1115616" y="2977042"/>
            <a:ext cx="3672408" cy="1084281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Nos actions, en partant du local: maison, cité, entreprise, église, département, nation,…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2" name="Rectangle à coins arrondis 21"/>
          <p:cNvSpPr/>
          <p:nvPr/>
        </p:nvSpPr>
        <p:spPr>
          <a:xfrm>
            <a:off x="251520" y="4500126"/>
            <a:ext cx="2211969" cy="5620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Contagion de proches en proches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5" name="Rectangle à coins arrondis 24"/>
          <p:cNvSpPr/>
          <p:nvPr/>
        </p:nvSpPr>
        <p:spPr>
          <a:xfrm>
            <a:off x="5436096" y="3690164"/>
            <a:ext cx="3132421" cy="742319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Dialogue avec les plus jeunes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6" name="Rectangle à coins arrondis 25"/>
          <p:cNvSpPr/>
          <p:nvPr/>
        </p:nvSpPr>
        <p:spPr>
          <a:xfrm>
            <a:off x="5674994" y="4924833"/>
            <a:ext cx="3132421" cy="66901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Reconversion professionnelle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2699792" y="4241066"/>
            <a:ext cx="2825366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Notre pouvoir d’agir</a:t>
            </a:r>
            <a:endParaRPr lang="fr-FR" dirty="0"/>
          </a:p>
        </p:txBody>
      </p:sp>
      <p:sp>
        <p:nvSpPr>
          <p:cNvPr id="33" name="Rectangle à coins arrondis 32"/>
          <p:cNvSpPr/>
          <p:nvPr/>
        </p:nvSpPr>
        <p:spPr>
          <a:xfrm>
            <a:off x="6894955" y="2093422"/>
            <a:ext cx="1853509" cy="76693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002060"/>
                </a:solidFill>
              </a:rPr>
              <a:t>Le pouvoir de ralentir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4139877" y="2161238"/>
            <a:ext cx="2360340" cy="631304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002060"/>
                </a:solidFill>
              </a:rPr>
              <a:t>L’interdépendance</a:t>
            </a:r>
            <a:endParaRPr lang="fr-FR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5198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2560</TotalTime>
  <Words>490</Words>
  <Application>Microsoft Office PowerPoint</Application>
  <PresentationFormat>Affichage à l'écran (4:3)</PresentationFormat>
  <Paragraphs>93</Paragraphs>
  <Slides>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9" baseType="lpstr">
      <vt:lpstr>Thème Office</vt:lpstr>
      <vt:lpstr>La conversion écologique : et si on s’y mettait ?</vt:lpstr>
      <vt:lpstr>Chapitres 1 et 3 (le diagnostic) - 3 mars 2020</vt:lpstr>
      <vt:lpstr>Présentation PowerPoint</vt:lpstr>
      <vt:lpstr>Présentation PowerPoint</vt:lpstr>
      <vt:lpstr>Chapitres 2 et 4 (le cap) - 8 mai 2020</vt:lpstr>
      <vt:lpstr>Présentation PowerPoint</vt:lpstr>
      <vt:lpstr>Chapitres 5 et 6 (les lignes d’action) - 27 mai 2020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conversion écologique :  et si on s’y mettait ?</dc:title>
  <dc:creator>domin</dc:creator>
  <cp:lastModifiedBy>domin</cp:lastModifiedBy>
  <cp:revision>86</cp:revision>
  <cp:lastPrinted>2020-03-01T14:47:06Z</cp:lastPrinted>
  <dcterms:created xsi:type="dcterms:W3CDTF">2020-02-29T14:41:15Z</dcterms:created>
  <dcterms:modified xsi:type="dcterms:W3CDTF">2020-05-31T17:32:42Z</dcterms:modified>
</cp:coreProperties>
</file>