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60" r:id="rId5"/>
    <p:sldId id="261" r:id="rId6"/>
    <p:sldId id="270" r:id="rId7"/>
    <p:sldId id="262" r:id="rId8"/>
    <p:sldId id="271" r:id="rId9"/>
    <p:sldId id="272" r:id="rId10"/>
    <p:sldId id="273"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1F914B3-99EF-4C6A-9AB9-0C267504B7A8}" type="datetimeFigureOut">
              <a:rPr lang="fr-FR" smtClean="0"/>
              <a:t>05/05/2021</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F4D1F33B-1858-4537-9007-F7352CA9D022}" type="slidenum">
              <a:rPr lang="fr-FR" smtClean="0"/>
              <a:t>‹N°›</a:t>
            </a:fld>
            <a:endParaRPr lang="fr-FR"/>
          </a:p>
        </p:txBody>
      </p:sp>
    </p:spTree>
    <p:extLst>
      <p:ext uri="{BB962C8B-B14F-4D97-AF65-F5344CB8AC3E}">
        <p14:creationId xmlns:p14="http://schemas.microsoft.com/office/powerpoint/2010/main" val="949136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4D1F33B-1858-4537-9007-F7352CA9D022}" type="slidenum">
              <a:rPr lang="fr-FR" smtClean="0"/>
              <a:t>12</a:t>
            </a:fld>
            <a:endParaRPr lang="fr-FR"/>
          </a:p>
        </p:txBody>
      </p:sp>
    </p:spTree>
    <p:extLst>
      <p:ext uri="{BB962C8B-B14F-4D97-AF65-F5344CB8AC3E}">
        <p14:creationId xmlns:p14="http://schemas.microsoft.com/office/powerpoint/2010/main" val="3031604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27253FBF-3498-4298-BDCD-02BC79131F26}" type="datetimeFigureOut">
              <a:rPr lang="fr-FR" smtClean="0"/>
              <a:t>05/05/2021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C6D3C8-8613-4E4B-B032-5A1DFA4881E9}" type="slidenum">
              <a:rPr lang="fr-FR" smtClean="0"/>
              <a:t>‹N°›</a:t>
            </a:fld>
            <a:endParaRPr lang="fr-FR"/>
          </a:p>
        </p:txBody>
      </p:sp>
    </p:spTree>
    <p:extLst>
      <p:ext uri="{BB962C8B-B14F-4D97-AF65-F5344CB8AC3E}">
        <p14:creationId xmlns:p14="http://schemas.microsoft.com/office/powerpoint/2010/main" val="850849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7253FBF-3498-4298-BDCD-02BC79131F26}" type="datetimeFigureOut">
              <a:rPr lang="fr-FR" smtClean="0"/>
              <a:t>05/05/2021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C6D3C8-8613-4E4B-B032-5A1DFA4881E9}" type="slidenum">
              <a:rPr lang="fr-FR" smtClean="0"/>
              <a:t>‹N°›</a:t>
            </a:fld>
            <a:endParaRPr lang="fr-FR"/>
          </a:p>
        </p:txBody>
      </p:sp>
    </p:spTree>
    <p:extLst>
      <p:ext uri="{BB962C8B-B14F-4D97-AF65-F5344CB8AC3E}">
        <p14:creationId xmlns:p14="http://schemas.microsoft.com/office/powerpoint/2010/main" val="3085149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27253FBF-3498-4298-BDCD-02BC79131F26}" type="datetimeFigureOut">
              <a:rPr lang="fr-FR" smtClean="0"/>
              <a:t>05/05/2021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C6D3C8-8613-4E4B-B032-5A1DFA4881E9}" type="slidenum">
              <a:rPr lang="fr-FR" smtClean="0"/>
              <a:t>‹N°›</a:t>
            </a:fld>
            <a:endParaRPr lang="fr-FR"/>
          </a:p>
        </p:txBody>
      </p:sp>
    </p:spTree>
    <p:extLst>
      <p:ext uri="{BB962C8B-B14F-4D97-AF65-F5344CB8AC3E}">
        <p14:creationId xmlns:p14="http://schemas.microsoft.com/office/powerpoint/2010/main" val="3147094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7253FBF-3498-4298-BDCD-02BC79131F26}" type="datetimeFigureOut">
              <a:rPr lang="fr-FR" smtClean="0"/>
              <a:t>05/05/2021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C6D3C8-8613-4E4B-B032-5A1DFA4881E9}" type="slidenum">
              <a:rPr lang="fr-FR" smtClean="0"/>
              <a:t>‹N°›</a:t>
            </a:fld>
            <a:endParaRPr lang="fr-FR"/>
          </a:p>
        </p:txBody>
      </p:sp>
    </p:spTree>
    <p:extLst>
      <p:ext uri="{BB962C8B-B14F-4D97-AF65-F5344CB8AC3E}">
        <p14:creationId xmlns:p14="http://schemas.microsoft.com/office/powerpoint/2010/main" val="496124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7253FBF-3498-4298-BDCD-02BC79131F26}" type="datetimeFigureOut">
              <a:rPr lang="fr-FR" smtClean="0"/>
              <a:t>05/05/2021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0C6D3C8-8613-4E4B-B032-5A1DFA4881E9}" type="slidenum">
              <a:rPr lang="fr-FR" smtClean="0"/>
              <a:t>‹N°›</a:t>
            </a:fld>
            <a:endParaRPr lang="fr-FR"/>
          </a:p>
        </p:txBody>
      </p:sp>
    </p:spTree>
    <p:extLst>
      <p:ext uri="{BB962C8B-B14F-4D97-AF65-F5344CB8AC3E}">
        <p14:creationId xmlns:p14="http://schemas.microsoft.com/office/powerpoint/2010/main" val="1231417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27253FBF-3498-4298-BDCD-02BC79131F26}" type="datetimeFigureOut">
              <a:rPr lang="fr-FR" smtClean="0"/>
              <a:t>05/05/2021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0C6D3C8-8613-4E4B-B032-5A1DFA4881E9}" type="slidenum">
              <a:rPr lang="fr-FR" smtClean="0"/>
              <a:t>‹N°›</a:t>
            </a:fld>
            <a:endParaRPr lang="fr-FR"/>
          </a:p>
        </p:txBody>
      </p:sp>
    </p:spTree>
    <p:extLst>
      <p:ext uri="{BB962C8B-B14F-4D97-AF65-F5344CB8AC3E}">
        <p14:creationId xmlns:p14="http://schemas.microsoft.com/office/powerpoint/2010/main" val="2459525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7253FBF-3498-4298-BDCD-02BC79131F26}" type="datetimeFigureOut">
              <a:rPr lang="fr-FR" smtClean="0"/>
              <a:t>05/05/2021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0C6D3C8-8613-4E4B-B032-5A1DFA4881E9}" type="slidenum">
              <a:rPr lang="fr-FR" smtClean="0"/>
              <a:t>‹N°›</a:t>
            </a:fld>
            <a:endParaRPr lang="fr-FR"/>
          </a:p>
        </p:txBody>
      </p:sp>
    </p:spTree>
    <p:extLst>
      <p:ext uri="{BB962C8B-B14F-4D97-AF65-F5344CB8AC3E}">
        <p14:creationId xmlns:p14="http://schemas.microsoft.com/office/powerpoint/2010/main" val="2286392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27253FBF-3498-4298-BDCD-02BC79131F26}" type="datetimeFigureOut">
              <a:rPr lang="fr-FR" smtClean="0"/>
              <a:t>05/05/2021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C6D3C8-8613-4E4B-B032-5A1DFA4881E9}" type="slidenum">
              <a:rPr lang="fr-FR" smtClean="0"/>
              <a:t>‹N°›</a:t>
            </a:fld>
            <a:endParaRPr lang="fr-FR"/>
          </a:p>
        </p:txBody>
      </p:sp>
    </p:spTree>
    <p:extLst>
      <p:ext uri="{BB962C8B-B14F-4D97-AF65-F5344CB8AC3E}">
        <p14:creationId xmlns:p14="http://schemas.microsoft.com/office/powerpoint/2010/main" val="5519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27253FBF-3498-4298-BDCD-02BC79131F26}" type="datetimeFigureOut">
              <a:rPr lang="fr-FR" smtClean="0"/>
              <a:t>05/05/2021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C6D3C8-8613-4E4B-B032-5A1DFA4881E9}" type="slidenum">
              <a:rPr lang="fr-FR" smtClean="0"/>
              <a:t>‹N°›</a:t>
            </a:fld>
            <a:endParaRPr lang="fr-FR"/>
          </a:p>
        </p:txBody>
      </p:sp>
    </p:spTree>
    <p:extLst>
      <p:ext uri="{BB962C8B-B14F-4D97-AF65-F5344CB8AC3E}">
        <p14:creationId xmlns:p14="http://schemas.microsoft.com/office/powerpoint/2010/main" val="2267112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7253FBF-3498-4298-BDCD-02BC79131F26}" type="datetimeFigureOut">
              <a:rPr lang="fr-FR" smtClean="0"/>
              <a:t>05/05/2021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C6D3C8-8613-4E4B-B032-5A1DFA4881E9}" type="slidenum">
              <a:rPr lang="fr-FR" smtClean="0"/>
              <a:t>‹N°›</a:t>
            </a:fld>
            <a:endParaRPr lang="fr-FR"/>
          </a:p>
        </p:txBody>
      </p:sp>
    </p:spTree>
    <p:extLst>
      <p:ext uri="{BB962C8B-B14F-4D97-AF65-F5344CB8AC3E}">
        <p14:creationId xmlns:p14="http://schemas.microsoft.com/office/powerpoint/2010/main" val="3332545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7253FBF-3498-4298-BDCD-02BC79131F26}" type="datetimeFigureOut">
              <a:rPr lang="fr-FR" smtClean="0"/>
              <a:t>05/05/2021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C6D3C8-8613-4E4B-B032-5A1DFA4881E9}" type="slidenum">
              <a:rPr lang="fr-FR" smtClean="0"/>
              <a:t>‹N°›</a:t>
            </a:fld>
            <a:endParaRPr lang="fr-FR"/>
          </a:p>
        </p:txBody>
      </p:sp>
    </p:spTree>
    <p:extLst>
      <p:ext uri="{BB962C8B-B14F-4D97-AF65-F5344CB8AC3E}">
        <p14:creationId xmlns:p14="http://schemas.microsoft.com/office/powerpoint/2010/main" val="2050707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253FBF-3498-4298-BDCD-02BC79131F26}" type="datetimeFigureOut">
              <a:rPr lang="fr-FR" smtClean="0"/>
              <a:t>05/05/2021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C6D3C8-8613-4E4B-B032-5A1DFA4881E9}" type="slidenum">
              <a:rPr lang="fr-FR" smtClean="0"/>
              <a:t>‹N°›</a:t>
            </a:fld>
            <a:endParaRPr lang="fr-FR"/>
          </a:p>
        </p:txBody>
      </p:sp>
    </p:spTree>
    <p:extLst>
      <p:ext uri="{BB962C8B-B14F-4D97-AF65-F5344CB8AC3E}">
        <p14:creationId xmlns:p14="http://schemas.microsoft.com/office/powerpoint/2010/main" val="388155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95536" y="836713"/>
            <a:ext cx="8280920" cy="864095"/>
          </a:xfrm>
          <a:ln>
            <a:noFill/>
          </a:ln>
        </p:spPr>
        <p:txBody>
          <a:bodyPr>
            <a:normAutofit/>
          </a:bodyPr>
          <a:lstStyle/>
          <a:p>
            <a:endParaRPr lang="fr-FR" sz="3200" dirty="0"/>
          </a:p>
        </p:txBody>
      </p:sp>
      <p:sp>
        <p:nvSpPr>
          <p:cNvPr id="3" name="Sous-titre 2"/>
          <p:cNvSpPr>
            <a:spLocks noGrp="1"/>
          </p:cNvSpPr>
          <p:nvPr>
            <p:ph type="subTitle" idx="1"/>
          </p:nvPr>
        </p:nvSpPr>
        <p:spPr>
          <a:xfrm>
            <a:off x="1187624" y="2564904"/>
            <a:ext cx="6400800" cy="1752600"/>
          </a:xfrm>
          <a:solidFill>
            <a:srgbClr val="92D050"/>
          </a:solidFill>
          <a:ln w="38100" cmpd="sng">
            <a:solidFill>
              <a:schemeClr val="tx1">
                <a:alpha val="29000"/>
              </a:schemeClr>
            </a:solidFill>
          </a:ln>
        </p:spPr>
        <p:txBody>
          <a:bodyPr>
            <a:normAutofit/>
          </a:bodyPr>
          <a:lstStyle/>
          <a:p>
            <a:r>
              <a:rPr lang="fr-FR" sz="4000" dirty="0" smtClean="0">
                <a:solidFill>
                  <a:schemeClr val="tx1"/>
                </a:solidFill>
              </a:rPr>
              <a:t>Migrations :</a:t>
            </a:r>
          </a:p>
          <a:p>
            <a:r>
              <a:rPr lang="fr-FR" sz="4000" dirty="0" smtClean="0">
                <a:solidFill>
                  <a:schemeClr val="tx1"/>
                </a:solidFill>
              </a:rPr>
              <a:t>de quoi avons-nous peur ?</a:t>
            </a:r>
          </a:p>
          <a:p>
            <a:endParaRPr lang="fr-FR" dirty="0" smtClean="0"/>
          </a:p>
        </p:txBody>
      </p:sp>
      <p:sp>
        <p:nvSpPr>
          <p:cNvPr id="4" name="ZoneTexte 3"/>
          <p:cNvSpPr txBox="1"/>
          <p:nvPr/>
        </p:nvSpPr>
        <p:spPr>
          <a:xfrm>
            <a:off x="1111036" y="5819970"/>
            <a:ext cx="6264696" cy="523220"/>
          </a:xfrm>
          <a:prstGeom prst="rect">
            <a:avLst/>
          </a:prstGeom>
          <a:noFill/>
        </p:spPr>
        <p:txBody>
          <a:bodyPr wrap="square" rtlCol="0">
            <a:spAutoFit/>
          </a:bodyPr>
          <a:lstStyle/>
          <a:p>
            <a:pPr algn="ctr"/>
            <a:r>
              <a:rPr lang="fr-FR" sz="2800" dirty="0"/>
              <a:t>Semaines sociales de </a:t>
            </a:r>
            <a:r>
              <a:rPr lang="fr-FR" sz="2800" dirty="0" smtClean="0"/>
              <a:t>Rueil, mars 2021</a:t>
            </a:r>
            <a:endParaRPr lang="fr-FR" sz="2800" dirty="0"/>
          </a:p>
        </p:txBody>
      </p:sp>
    </p:spTree>
    <p:extLst>
      <p:ext uri="{BB962C8B-B14F-4D97-AF65-F5344CB8AC3E}">
        <p14:creationId xmlns:p14="http://schemas.microsoft.com/office/powerpoint/2010/main" val="13346134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p:spPr>
        <p:txBody>
          <a:bodyPr>
            <a:normAutofit/>
          </a:bodyPr>
          <a:lstStyle/>
          <a:p>
            <a:r>
              <a:rPr lang="fr-FR" dirty="0" smtClean="0"/>
              <a:t>En résumé</a:t>
            </a:r>
            <a:endParaRPr lang="fr-FR" dirty="0"/>
          </a:p>
        </p:txBody>
      </p:sp>
      <p:sp>
        <p:nvSpPr>
          <p:cNvPr id="3" name="Espace réservé du contenu 2"/>
          <p:cNvSpPr>
            <a:spLocks noGrp="1"/>
          </p:cNvSpPr>
          <p:nvPr>
            <p:ph idx="1"/>
          </p:nvPr>
        </p:nvSpPr>
        <p:spPr>
          <a:xfrm>
            <a:off x="457200" y="1600200"/>
            <a:ext cx="8229600" cy="4853136"/>
          </a:xfrm>
        </p:spPr>
        <p:txBody>
          <a:bodyPr>
            <a:normAutofit fontScale="55000" lnSpcReduction="20000"/>
          </a:bodyPr>
          <a:lstStyle/>
          <a:p>
            <a:pPr marL="0" indent="0">
              <a:buNone/>
            </a:pPr>
            <a:r>
              <a:rPr lang="fr-FR" sz="2400" dirty="0" smtClean="0"/>
              <a:t>Quelques faits à prendre en compte, développés dans les pages suivantes :</a:t>
            </a:r>
          </a:p>
          <a:p>
            <a:pPr marL="0" indent="0">
              <a:buNone/>
            </a:pPr>
            <a:endParaRPr lang="fr-FR" sz="2400" dirty="0" smtClean="0"/>
          </a:p>
          <a:p>
            <a:pPr>
              <a:buFont typeface="Wingdings" panose="05000000000000000000" pitchFamily="2" charset="2"/>
              <a:buChar char="ü"/>
            </a:pPr>
            <a:r>
              <a:rPr lang="fr-FR" sz="2400" b="1" dirty="0" smtClean="0"/>
              <a:t>Peur de nous appauvrir ?</a:t>
            </a:r>
          </a:p>
          <a:p>
            <a:pPr marL="457200" lvl="1" indent="0">
              <a:buNone/>
            </a:pPr>
            <a:r>
              <a:rPr lang="fr-FR" sz="2000" dirty="0" smtClean="0"/>
              <a:t>Les études faites montrent que l’impact des immigrés est :</a:t>
            </a:r>
          </a:p>
          <a:p>
            <a:pPr lvl="1">
              <a:buFont typeface="Arial" panose="020B0604020202020204" pitchFamily="34" charset="0"/>
              <a:buChar char="•"/>
            </a:pPr>
            <a:r>
              <a:rPr lang="fr-FR" sz="2000" dirty="0" smtClean="0"/>
              <a:t>nul sur l’emploi et les salaires des non-immigrés </a:t>
            </a:r>
          </a:p>
          <a:p>
            <a:pPr lvl="1">
              <a:buFont typeface="Arial" panose="020B0604020202020204" pitchFamily="34" charset="0"/>
              <a:buChar char="•"/>
            </a:pPr>
            <a:r>
              <a:rPr lang="fr-FR" sz="2000" dirty="0" smtClean="0"/>
              <a:t>à peine plus négatif que celui des non-immigrés sur les finances publiques</a:t>
            </a:r>
          </a:p>
          <a:p>
            <a:pPr lvl="1">
              <a:buFont typeface="Arial" panose="020B0604020202020204" pitchFamily="34" charset="0"/>
              <a:buChar char="•"/>
            </a:pPr>
            <a:r>
              <a:rPr lang="fr-FR" sz="2000" dirty="0" smtClean="0"/>
              <a:t>légèrement positif sur la croissance et, à long terme, sur le PIB/habitant</a:t>
            </a:r>
          </a:p>
          <a:p>
            <a:pPr marL="457200" lvl="1" indent="0">
              <a:buNone/>
            </a:pPr>
            <a:r>
              <a:rPr lang="fr-FR" sz="2000" dirty="0" smtClean="0"/>
              <a:t>L’impact est d’autant plus positif que </a:t>
            </a:r>
            <a:r>
              <a:rPr lang="fr-FR" sz="2200" b="1" dirty="0" smtClean="0"/>
              <a:t>l’intégration</a:t>
            </a:r>
            <a:r>
              <a:rPr lang="fr-FR" sz="2000" dirty="0" smtClean="0"/>
              <a:t> est meilleure.</a:t>
            </a:r>
          </a:p>
          <a:p>
            <a:pPr lvl="1">
              <a:buFont typeface="Arial" panose="020B0604020202020204" pitchFamily="34" charset="0"/>
              <a:buChar char="•"/>
            </a:pPr>
            <a:endParaRPr lang="fr-FR" sz="2000" dirty="0" smtClean="0"/>
          </a:p>
          <a:p>
            <a:pPr>
              <a:buFont typeface="Wingdings" panose="05000000000000000000" pitchFamily="2" charset="2"/>
              <a:buChar char="ü"/>
            </a:pPr>
            <a:r>
              <a:rPr lang="fr-FR" sz="2400" b="1" dirty="0" smtClean="0"/>
              <a:t>Peur de la délinquance ?</a:t>
            </a:r>
          </a:p>
          <a:p>
            <a:pPr lvl="1">
              <a:buFont typeface="Arial" panose="020B0604020202020204" pitchFamily="34" charset="0"/>
              <a:buChar char="•"/>
            </a:pPr>
            <a:r>
              <a:rPr lang="fr-FR" sz="2000" dirty="0" smtClean="0"/>
              <a:t>Les statistiques portent sur les étrangers (non les immigrés) et montrent une surreprésentation des étrangers dans les personnes mises en cause et dans les victimes de la délinquance</a:t>
            </a:r>
          </a:p>
          <a:p>
            <a:pPr lvl="1">
              <a:buFont typeface="Arial" panose="020B0604020202020204" pitchFamily="34" charset="0"/>
              <a:buChar char="•"/>
            </a:pPr>
            <a:r>
              <a:rPr lang="fr-FR" sz="2000" dirty="0" smtClean="0"/>
              <a:t>Les études sur les causes montrent que le fait d’être un étranger n’est pas un facteur explicatif en soi mais augmente la probabilité de se trouver dans les catégories défavorisées, où plus de jeunes manquent d’encadrement familial et décrochent à l’école, entrainant la délinquance</a:t>
            </a:r>
          </a:p>
          <a:p>
            <a:pPr marL="457200" lvl="1" indent="0">
              <a:buNone/>
            </a:pPr>
            <a:r>
              <a:rPr lang="fr-FR" sz="2000" dirty="0" smtClean="0"/>
              <a:t> </a:t>
            </a:r>
            <a:r>
              <a:rPr lang="fr-FR" sz="2200" b="1" dirty="0" smtClean="0"/>
              <a:t>L’intégration</a:t>
            </a:r>
            <a:r>
              <a:rPr lang="fr-FR" sz="2000" dirty="0" smtClean="0"/>
              <a:t> diminue la vulnérabilité sociale et les risques de décrochage. </a:t>
            </a:r>
          </a:p>
          <a:p>
            <a:pPr lvl="1">
              <a:buFont typeface="Arial" panose="020B0604020202020204" pitchFamily="34" charset="0"/>
              <a:buChar char="•"/>
            </a:pPr>
            <a:endParaRPr lang="fr-FR" sz="2000" dirty="0" smtClean="0"/>
          </a:p>
          <a:p>
            <a:pPr>
              <a:buFont typeface="Wingdings" panose="05000000000000000000" pitchFamily="2" charset="2"/>
              <a:buChar char="ü"/>
            </a:pPr>
            <a:r>
              <a:rPr lang="fr-FR" sz="2400" b="1" dirty="0" smtClean="0"/>
              <a:t>Peur de perdre nos repères culturels ?</a:t>
            </a:r>
          </a:p>
          <a:p>
            <a:pPr lvl="1">
              <a:buFont typeface="Arial" panose="020B0604020202020204" pitchFamily="34" charset="0"/>
              <a:buChar char="•"/>
            </a:pPr>
            <a:r>
              <a:rPr lang="fr-FR" sz="2000" dirty="0" smtClean="0"/>
              <a:t>Si on entend par là les « valeurs chrétiennes » qui fondent notre société, l’enseignement de l’Eglise catholique est particulièrement clair depuis des décennies : ne pas accueillir l’étranger serait à l’opposé de ces valeurs.</a:t>
            </a:r>
          </a:p>
          <a:p>
            <a:pPr lvl="1">
              <a:buFont typeface="Arial" panose="020B0604020202020204" pitchFamily="34" charset="0"/>
              <a:buChar char="•"/>
            </a:pPr>
            <a:r>
              <a:rPr lang="fr-FR" sz="2000" dirty="0" smtClean="0"/>
              <a:t>Cela n’empêche </a:t>
            </a:r>
            <a:r>
              <a:rPr lang="fr-FR" sz="2000" dirty="0" smtClean="0"/>
              <a:t>pas de </a:t>
            </a:r>
            <a:r>
              <a:rPr lang="fr-FR" sz="2000" dirty="0" smtClean="0"/>
              <a:t>demander aux nouveaux venus de respecter « le patrimoine matériel, spirituel, et les lois » du pays d’accueil (</a:t>
            </a:r>
            <a:r>
              <a:rPr lang="fr-FR" sz="2200" b="1" dirty="0" smtClean="0"/>
              <a:t>intégration</a:t>
            </a:r>
            <a:r>
              <a:rPr lang="fr-FR" sz="2000" dirty="0" smtClean="0"/>
              <a:t>) </a:t>
            </a:r>
          </a:p>
          <a:p>
            <a:pPr lvl="1">
              <a:buFont typeface="Arial" panose="020B0604020202020204" pitchFamily="34" charset="0"/>
              <a:buChar char="•"/>
            </a:pPr>
            <a:r>
              <a:rPr lang="fr-FR" sz="2000" dirty="0" smtClean="0"/>
              <a:t>Pour découvrir la culture de l’autre et faire tomber les peurs, quoi de mieux que </a:t>
            </a:r>
            <a:r>
              <a:rPr lang="fr-FR" sz="2200" b="1" dirty="0" smtClean="0"/>
              <a:t>la rencontre </a:t>
            </a:r>
            <a:r>
              <a:rPr lang="fr-FR" sz="2000" dirty="0" smtClean="0"/>
              <a:t>?</a:t>
            </a:r>
          </a:p>
          <a:p>
            <a:pPr marL="0" indent="0">
              <a:buNone/>
            </a:pPr>
            <a:endParaRPr lang="fr-FR" sz="2400" dirty="0" smtClean="0"/>
          </a:p>
          <a:p>
            <a:pPr marL="0" indent="0" algn="ctr">
              <a:buNone/>
            </a:pPr>
            <a:r>
              <a:rPr lang="fr-FR" sz="2400" b="1" dirty="0" smtClean="0"/>
              <a:t>Beaucoup d’autres pays, riches ou pauvres, accueillent proportionnellement plus d’immigrés que la France : </a:t>
            </a:r>
          </a:p>
          <a:p>
            <a:pPr marL="0" indent="0" algn="ctr">
              <a:buNone/>
            </a:pPr>
            <a:r>
              <a:rPr lang="fr-FR" sz="2400" b="1" dirty="0" smtClean="0"/>
              <a:t> le défi de l’intégration est-il hors de notre portée ?  </a:t>
            </a:r>
            <a:endParaRPr lang="fr-FR" sz="2400" b="1" dirty="0"/>
          </a:p>
        </p:txBody>
      </p:sp>
    </p:spTree>
    <p:extLst>
      <p:ext uri="{BB962C8B-B14F-4D97-AF65-F5344CB8AC3E}">
        <p14:creationId xmlns:p14="http://schemas.microsoft.com/office/powerpoint/2010/main" val="2448598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a:bodyPr>
          <a:lstStyle/>
          <a:p>
            <a:r>
              <a:rPr lang="fr-FR" sz="4000" dirty="0" smtClean="0"/>
              <a:t>Peur de nous appauvrir ?</a:t>
            </a:r>
            <a:endParaRPr lang="fr-FR" sz="4000" dirty="0"/>
          </a:p>
        </p:txBody>
      </p:sp>
      <p:sp>
        <p:nvSpPr>
          <p:cNvPr id="3" name="Espace réservé du contenu 2"/>
          <p:cNvSpPr>
            <a:spLocks noGrp="1"/>
          </p:cNvSpPr>
          <p:nvPr>
            <p:ph idx="1"/>
          </p:nvPr>
        </p:nvSpPr>
        <p:spPr>
          <a:xfrm>
            <a:off x="457200" y="1600201"/>
            <a:ext cx="8229600" cy="1684784"/>
          </a:xfrm>
        </p:spPr>
        <p:txBody>
          <a:bodyPr>
            <a:normAutofit lnSpcReduction="10000"/>
          </a:bodyPr>
          <a:lstStyle/>
          <a:p>
            <a:pPr marL="0" indent="0" algn="just">
              <a:buNone/>
            </a:pPr>
            <a:r>
              <a:rPr lang="fr-FR" sz="2400" b="1" dirty="0" smtClean="0"/>
              <a:t>France Stratégie (ex-Commissariat Général au Plan) a transmis à l’Assemblée Nationale mi-2019 </a:t>
            </a:r>
            <a:r>
              <a:rPr lang="fr-FR" sz="2400" b="1" dirty="0"/>
              <a:t>un </a:t>
            </a:r>
            <a:r>
              <a:rPr lang="fr-FR" sz="2400" b="1" dirty="0" smtClean="0"/>
              <a:t>rapport </a:t>
            </a:r>
            <a:r>
              <a:rPr lang="fr-FR" sz="2400" b="1" dirty="0"/>
              <a:t>sur </a:t>
            </a:r>
            <a:r>
              <a:rPr lang="fr-FR" sz="2400" b="1" dirty="0" smtClean="0"/>
              <a:t>:</a:t>
            </a:r>
          </a:p>
          <a:p>
            <a:pPr marL="0" indent="0" algn="ctr">
              <a:buNone/>
            </a:pPr>
            <a:r>
              <a:rPr lang="fr-FR" sz="2400" b="1" dirty="0" smtClean="0"/>
              <a:t>« L’impact de l’immigration sur le marché du travail, </a:t>
            </a:r>
          </a:p>
          <a:p>
            <a:pPr marL="0" indent="0" algn="ctr">
              <a:buNone/>
            </a:pPr>
            <a:r>
              <a:rPr lang="fr-FR" sz="2400" b="1" dirty="0" smtClean="0"/>
              <a:t>les finances publiques et la croissance »</a:t>
            </a:r>
            <a:endParaRPr lang="fr-FR" sz="2400" dirty="0" smtClean="0"/>
          </a:p>
        </p:txBody>
      </p:sp>
      <p:pic>
        <p:nvPicPr>
          <p:cNvPr id="1027" name="Picture 3" descr="D:\Dominique\SSR\2021 Migrations\France stratégie Couverture rappor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3132336"/>
            <a:ext cx="2413096" cy="3414242"/>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3635896" y="3789040"/>
            <a:ext cx="4968552" cy="2062103"/>
          </a:xfrm>
          <a:prstGeom prst="rect">
            <a:avLst/>
          </a:prstGeom>
          <a:noFill/>
        </p:spPr>
        <p:txBody>
          <a:bodyPr wrap="square" rtlCol="0">
            <a:spAutoFit/>
          </a:bodyPr>
          <a:lstStyle/>
          <a:p>
            <a:pPr algn="just"/>
            <a:r>
              <a:rPr lang="fr-FR" sz="1600" dirty="0" smtClean="0"/>
              <a:t>Il s’agit d’une « revue de littérature », c’est-à-dire une analyse des multiples études traitant de ces sujets, au niveau français ou international. Les conclusions principales en sont reproduites ci-après.</a:t>
            </a:r>
          </a:p>
          <a:p>
            <a:pPr algn="just"/>
            <a:endParaRPr lang="fr-FR" sz="1600" dirty="0"/>
          </a:p>
          <a:p>
            <a:pPr algn="just"/>
            <a:r>
              <a:rPr lang="fr-FR" sz="1600" dirty="0" smtClean="0"/>
              <a:t>Quelques chiffres sur l’immigration en 2019 ont été actualisés grâce aux statistiques de l’INSEE (« France, portrait social », Edition 2020)</a:t>
            </a:r>
            <a:endParaRPr lang="fr-FR" sz="1600" dirty="0"/>
          </a:p>
        </p:txBody>
      </p:sp>
    </p:spTree>
    <p:extLst>
      <p:ext uri="{BB962C8B-B14F-4D97-AF65-F5344CB8AC3E}">
        <p14:creationId xmlns:p14="http://schemas.microsoft.com/office/powerpoint/2010/main" val="18889070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a:bodyPr>
          <a:lstStyle/>
          <a:p>
            <a:r>
              <a:rPr lang="fr-FR" sz="4000" dirty="0" smtClean="0"/>
              <a:t>L’immigration : définitions</a:t>
            </a:r>
            <a:endParaRPr lang="fr-FR" sz="4000" dirty="0"/>
          </a:p>
        </p:txBody>
      </p:sp>
      <p:sp>
        <p:nvSpPr>
          <p:cNvPr id="3" name="Espace réservé du contenu 2"/>
          <p:cNvSpPr>
            <a:spLocks noGrp="1"/>
          </p:cNvSpPr>
          <p:nvPr>
            <p:ph idx="1"/>
          </p:nvPr>
        </p:nvSpPr>
        <p:spPr/>
        <p:txBody>
          <a:bodyPr>
            <a:normAutofit lnSpcReduction="10000"/>
          </a:bodyPr>
          <a:lstStyle/>
          <a:p>
            <a:pPr marL="0" indent="0">
              <a:buNone/>
            </a:pPr>
            <a:r>
              <a:rPr lang="fr-FR" sz="2400" dirty="0" smtClean="0"/>
              <a:t>Deux définitions des personnes immigrées :</a:t>
            </a:r>
          </a:p>
          <a:p>
            <a:pPr marL="0" indent="0">
              <a:buNone/>
            </a:pPr>
            <a:endParaRPr lang="fr-FR" sz="2400" dirty="0" smtClean="0"/>
          </a:p>
          <a:p>
            <a:r>
              <a:rPr lang="fr-FR" sz="2400" u="sng" dirty="0" smtClean="0"/>
              <a:t>Définition française </a:t>
            </a:r>
            <a:r>
              <a:rPr lang="fr-FR" sz="2400" dirty="0" smtClean="0"/>
              <a:t>: </a:t>
            </a:r>
            <a:r>
              <a:rPr lang="fr-FR" sz="2400" b="1" dirty="0" smtClean="0"/>
              <a:t>personnes nées étrangères à l’étranger et résidant en France</a:t>
            </a:r>
          </a:p>
          <a:p>
            <a:endParaRPr lang="fr-FR" sz="2400" dirty="0" smtClean="0"/>
          </a:p>
          <a:p>
            <a:r>
              <a:rPr lang="fr-FR" sz="2400" u="sng" dirty="0" smtClean="0"/>
              <a:t>Définition internationale </a:t>
            </a:r>
            <a:r>
              <a:rPr lang="fr-FR" sz="2400" dirty="0" smtClean="0"/>
              <a:t>: personnes nées hors de leur pays de résidence (y compris donc, pour la France, 1,7 million de Français, nés Français à l’étranger mais revenus en France)</a:t>
            </a:r>
          </a:p>
          <a:p>
            <a:endParaRPr lang="fr-FR" sz="2400" dirty="0" smtClean="0"/>
          </a:p>
          <a:p>
            <a:pPr marL="0" indent="0">
              <a:buNone/>
            </a:pPr>
            <a:r>
              <a:rPr lang="fr-FR" sz="2400" dirty="0" smtClean="0"/>
              <a:t>Les chiffres utilisés par l’INSEE et France Stratégie correspondent à la première définition, ceux utilisés dans les comparaisons internationales (</a:t>
            </a:r>
            <a:r>
              <a:rPr lang="fr-FR" sz="2400" smtClean="0"/>
              <a:t>diapo 24/25) </a:t>
            </a:r>
            <a:r>
              <a:rPr lang="fr-FR" sz="2400" dirty="0" smtClean="0"/>
              <a:t>correspondent à la seconde.</a:t>
            </a:r>
          </a:p>
        </p:txBody>
      </p:sp>
    </p:spTree>
    <p:extLst>
      <p:ext uri="{BB962C8B-B14F-4D97-AF65-F5344CB8AC3E}">
        <p14:creationId xmlns:p14="http://schemas.microsoft.com/office/powerpoint/2010/main" val="1392629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a:bodyPr>
          <a:lstStyle/>
          <a:p>
            <a:r>
              <a:rPr lang="fr-FR" sz="4000" dirty="0" smtClean="0"/>
              <a:t>L’immigration en France en 2019 (1/2)</a:t>
            </a:r>
            <a:endParaRPr lang="fr-FR" sz="4000" dirty="0"/>
          </a:p>
        </p:txBody>
      </p:sp>
      <p:sp>
        <p:nvSpPr>
          <p:cNvPr id="3" name="Espace réservé du contenu 2"/>
          <p:cNvSpPr>
            <a:spLocks noGrp="1"/>
          </p:cNvSpPr>
          <p:nvPr>
            <p:ph idx="1"/>
          </p:nvPr>
        </p:nvSpPr>
        <p:spPr>
          <a:xfrm>
            <a:off x="395536" y="1700808"/>
            <a:ext cx="3672408" cy="432048"/>
          </a:xfrm>
          <a:solidFill>
            <a:schemeClr val="accent6"/>
          </a:solidFill>
        </p:spPr>
        <p:txBody>
          <a:bodyPr>
            <a:normAutofit/>
          </a:bodyPr>
          <a:lstStyle/>
          <a:p>
            <a:pPr marL="0" indent="0" algn="ctr">
              <a:buNone/>
            </a:pPr>
            <a:r>
              <a:rPr lang="fr-FR" sz="2000" dirty="0" smtClean="0"/>
              <a:t>Combien d’immigrés en France ?</a:t>
            </a:r>
          </a:p>
        </p:txBody>
      </p:sp>
      <p:sp>
        <p:nvSpPr>
          <p:cNvPr id="5" name="ZoneTexte 4"/>
          <p:cNvSpPr txBox="1"/>
          <p:nvPr/>
        </p:nvSpPr>
        <p:spPr>
          <a:xfrm>
            <a:off x="539552" y="2318544"/>
            <a:ext cx="8208912" cy="1754326"/>
          </a:xfrm>
          <a:prstGeom prst="rect">
            <a:avLst/>
          </a:prstGeom>
          <a:noFill/>
        </p:spPr>
        <p:txBody>
          <a:bodyPr wrap="square" rtlCol="0">
            <a:spAutoFit/>
          </a:bodyPr>
          <a:lstStyle/>
          <a:p>
            <a:pPr marL="285750" indent="-285750">
              <a:buFont typeface="Wingdings" panose="05000000000000000000" pitchFamily="2" charset="2"/>
              <a:buChar char="q"/>
            </a:pPr>
            <a:r>
              <a:rPr lang="fr-FR" b="1" dirty="0" smtClean="0"/>
              <a:t>6,6 millions soit 9,9% de la population </a:t>
            </a:r>
            <a:r>
              <a:rPr lang="fr-FR" dirty="0" smtClean="0"/>
              <a:t>(contre 7,4% en 1975) </a:t>
            </a:r>
            <a:r>
              <a:rPr lang="fr-FR" baseline="30000" dirty="0" smtClean="0"/>
              <a:t>1</a:t>
            </a:r>
          </a:p>
          <a:p>
            <a:pPr marL="285750" indent="-285750">
              <a:buFont typeface="Wingdings" panose="05000000000000000000" pitchFamily="2" charset="2"/>
              <a:buChar char="q"/>
            </a:pPr>
            <a:r>
              <a:rPr lang="fr-FR" dirty="0" smtClean="0"/>
              <a:t>Dont 51% de sexe féminin</a:t>
            </a:r>
          </a:p>
          <a:p>
            <a:pPr marL="285750" indent="-285750">
              <a:buFont typeface="Wingdings" panose="05000000000000000000" pitchFamily="2" charset="2"/>
              <a:buChar char="q"/>
            </a:pPr>
            <a:r>
              <a:rPr lang="fr-FR" dirty="0" smtClean="0"/>
              <a:t>Dont 37% ont acquis la nationalité française  (principalement par naturalisation, mariage, ou déclaration anticipée pour les mineurs nés en France)</a:t>
            </a:r>
          </a:p>
          <a:p>
            <a:pPr marL="285750" indent="-285750">
              <a:buFont typeface="Wingdings" panose="05000000000000000000" pitchFamily="2" charset="2"/>
              <a:buChar char="q"/>
            </a:pPr>
            <a:r>
              <a:rPr lang="fr-FR" dirty="0" smtClean="0"/>
              <a:t>En ajoutant les étrangers nés en France </a:t>
            </a:r>
            <a:r>
              <a:rPr lang="fr-FR" sz="1600" dirty="0" smtClean="0"/>
              <a:t>(qui ne sont pas des immigrés), </a:t>
            </a:r>
            <a:r>
              <a:rPr lang="fr-FR" b="1" dirty="0" smtClean="0"/>
              <a:t>les étrangers représentent 7,4% </a:t>
            </a:r>
            <a:r>
              <a:rPr lang="fr-FR" dirty="0" smtClean="0"/>
              <a:t>de la population, contre 6,5% en 1975 comme en 1930</a:t>
            </a:r>
            <a:endParaRPr lang="fr-FR" dirty="0"/>
          </a:p>
        </p:txBody>
      </p:sp>
      <p:sp>
        <p:nvSpPr>
          <p:cNvPr id="6" name="ZoneTexte 5"/>
          <p:cNvSpPr txBox="1"/>
          <p:nvPr/>
        </p:nvSpPr>
        <p:spPr>
          <a:xfrm>
            <a:off x="404493" y="4149080"/>
            <a:ext cx="2016224" cy="400110"/>
          </a:xfrm>
          <a:prstGeom prst="rect">
            <a:avLst/>
          </a:prstGeom>
          <a:solidFill>
            <a:schemeClr val="accent6"/>
          </a:solidFill>
        </p:spPr>
        <p:txBody>
          <a:bodyPr wrap="square" rtlCol="0">
            <a:spAutoFit/>
          </a:bodyPr>
          <a:lstStyle/>
          <a:p>
            <a:pPr algn="ctr"/>
            <a:r>
              <a:rPr lang="fr-FR" sz="2000" dirty="0" smtClean="0"/>
              <a:t>Où sont-ils nés ?</a:t>
            </a:r>
            <a:endParaRPr lang="fr-FR" sz="2000" dirty="0"/>
          </a:p>
        </p:txBody>
      </p:sp>
      <p:sp>
        <p:nvSpPr>
          <p:cNvPr id="7" name="ZoneTexte 6"/>
          <p:cNvSpPr txBox="1"/>
          <p:nvPr/>
        </p:nvSpPr>
        <p:spPr>
          <a:xfrm>
            <a:off x="539552" y="4797152"/>
            <a:ext cx="6552728" cy="1477328"/>
          </a:xfrm>
          <a:prstGeom prst="rect">
            <a:avLst/>
          </a:prstGeom>
          <a:noFill/>
        </p:spPr>
        <p:txBody>
          <a:bodyPr wrap="square" rtlCol="0">
            <a:spAutoFit/>
          </a:bodyPr>
          <a:lstStyle/>
          <a:p>
            <a:pPr marL="285750" indent="-285750">
              <a:buFont typeface="Wingdings" panose="05000000000000000000" pitchFamily="2" charset="2"/>
              <a:buChar char="q"/>
            </a:pPr>
            <a:r>
              <a:rPr lang="fr-FR" dirty="0" smtClean="0"/>
              <a:t>34 %     Europe  (17% Portugal – Italie – Espagne)</a:t>
            </a:r>
          </a:p>
          <a:p>
            <a:pPr marL="285750" indent="-285750">
              <a:buFont typeface="Wingdings" panose="05000000000000000000" pitchFamily="2" charset="2"/>
              <a:buChar char="q"/>
            </a:pPr>
            <a:r>
              <a:rPr lang="fr-FR" dirty="0" smtClean="0"/>
              <a:t>30%      Maghreb</a:t>
            </a:r>
          </a:p>
          <a:p>
            <a:pPr marL="285750" indent="-285750">
              <a:buFont typeface="Wingdings" panose="05000000000000000000" pitchFamily="2" charset="2"/>
              <a:buChar char="q"/>
            </a:pPr>
            <a:r>
              <a:rPr lang="fr-FR" dirty="0" smtClean="0"/>
              <a:t>16%      Afrique occidentale, Comores, Madagascar,…</a:t>
            </a:r>
          </a:p>
          <a:p>
            <a:pPr marL="285750" indent="-285750">
              <a:buFont typeface="Wingdings" panose="05000000000000000000" pitchFamily="2" charset="2"/>
              <a:buChar char="q"/>
            </a:pPr>
            <a:r>
              <a:rPr lang="fr-FR" dirty="0" smtClean="0"/>
              <a:t>15%      Asie   (Turquie, Extrême-Orient,…)</a:t>
            </a:r>
          </a:p>
          <a:p>
            <a:pPr marL="285750" indent="-285750">
              <a:buFont typeface="Wingdings" panose="05000000000000000000" pitchFamily="2" charset="2"/>
              <a:buChar char="q"/>
            </a:pPr>
            <a:r>
              <a:rPr lang="fr-FR" dirty="0" smtClean="0"/>
              <a:t>  5%      Amériques, Océanie</a:t>
            </a:r>
            <a:endParaRPr lang="fr-FR" dirty="0"/>
          </a:p>
        </p:txBody>
      </p:sp>
      <p:sp>
        <p:nvSpPr>
          <p:cNvPr id="4" name="ZoneTexte 3"/>
          <p:cNvSpPr txBox="1"/>
          <p:nvPr/>
        </p:nvSpPr>
        <p:spPr>
          <a:xfrm>
            <a:off x="364010" y="6280834"/>
            <a:ext cx="8672486" cy="553998"/>
          </a:xfrm>
          <a:prstGeom prst="rect">
            <a:avLst/>
          </a:prstGeom>
          <a:noFill/>
        </p:spPr>
        <p:txBody>
          <a:bodyPr wrap="square" rtlCol="0">
            <a:spAutoFit/>
          </a:bodyPr>
          <a:lstStyle/>
          <a:p>
            <a:r>
              <a:rPr lang="fr-FR" baseline="30000" dirty="0" smtClean="0"/>
              <a:t>1</a:t>
            </a:r>
            <a:r>
              <a:rPr lang="fr-FR" dirty="0" smtClean="0"/>
              <a:t> </a:t>
            </a:r>
            <a:r>
              <a:rPr lang="fr-FR" sz="1200" dirty="0" smtClean="0"/>
              <a:t>: d’après recensement INSEE qui comprend théoriquement l’immigration irrégulière ou au moins une partie ; celle-ci, difficile à mesurer, est sans doute autour de 0,5 % de la population (</a:t>
            </a:r>
            <a:r>
              <a:rPr lang="fr-FR" sz="1200" dirty="0" err="1" smtClean="0"/>
              <a:t>cf</a:t>
            </a:r>
            <a:r>
              <a:rPr lang="fr-FR" sz="1200" dirty="0" smtClean="0"/>
              <a:t> rapport d’information parlementaire Do Dumont de janvier 2020)</a:t>
            </a:r>
            <a:endParaRPr lang="fr-FR" sz="1200" dirty="0"/>
          </a:p>
        </p:txBody>
      </p:sp>
    </p:spTree>
    <p:extLst>
      <p:ext uri="{BB962C8B-B14F-4D97-AF65-F5344CB8AC3E}">
        <p14:creationId xmlns:p14="http://schemas.microsoft.com/office/powerpoint/2010/main" val="21820666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a:bodyPr>
          <a:lstStyle/>
          <a:p>
            <a:r>
              <a:rPr lang="fr-FR" sz="4000" dirty="0" smtClean="0"/>
              <a:t>L’immigration en France en 2019 (2/2)</a:t>
            </a:r>
            <a:endParaRPr lang="fr-FR" sz="4000" dirty="0"/>
          </a:p>
        </p:txBody>
      </p:sp>
      <p:sp>
        <p:nvSpPr>
          <p:cNvPr id="3" name="Espace réservé du contenu 2"/>
          <p:cNvSpPr>
            <a:spLocks noGrp="1"/>
          </p:cNvSpPr>
          <p:nvPr>
            <p:ph idx="1"/>
          </p:nvPr>
        </p:nvSpPr>
        <p:spPr>
          <a:xfrm>
            <a:off x="404492" y="1556792"/>
            <a:ext cx="3672408" cy="432048"/>
          </a:xfrm>
          <a:solidFill>
            <a:schemeClr val="accent6"/>
          </a:solidFill>
        </p:spPr>
        <p:txBody>
          <a:bodyPr>
            <a:normAutofit/>
          </a:bodyPr>
          <a:lstStyle/>
          <a:p>
            <a:pPr marL="0" indent="0" algn="ctr">
              <a:buNone/>
            </a:pPr>
            <a:r>
              <a:rPr lang="fr-FR" sz="2000" dirty="0" smtClean="0"/>
              <a:t>Quel est le flux annuel ?</a:t>
            </a:r>
          </a:p>
        </p:txBody>
      </p:sp>
      <p:sp>
        <p:nvSpPr>
          <p:cNvPr id="5" name="ZoneTexte 4"/>
          <p:cNvSpPr txBox="1"/>
          <p:nvPr/>
        </p:nvSpPr>
        <p:spPr>
          <a:xfrm>
            <a:off x="436018" y="2043513"/>
            <a:ext cx="8208912" cy="1754326"/>
          </a:xfrm>
          <a:prstGeom prst="rect">
            <a:avLst/>
          </a:prstGeom>
          <a:noFill/>
        </p:spPr>
        <p:txBody>
          <a:bodyPr wrap="square" rtlCol="0">
            <a:spAutoFit/>
          </a:bodyPr>
          <a:lstStyle/>
          <a:p>
            <a:pPr marL="285750" indent="-285750">
              <a:buFont typeface="Wingdings" panose="05000000000000000000" pitchFamily="2" charset="2"/>
              <a:buChar char="q"/>
            </a:pPr>
            <a:r>
              <a:rPr lang="fr-FR" dirty="0" smtClean="0"/>
              <a:t>277 000 premiers titres de séjours, pour des </a:t>
            </a:r>
            <a:r>
              <a:rPr lang="fr-FR" b="1" dirty="0" smtClean="0"/>
              <a:t>raisons principalement familiales ou d’études (33% chacun), </a:t>
            </a:r>
            <a:r>
              <a:rPr lang="fr-FR" dirty="0" smtClean="0"/>
              <a:t>humanitaires ou économiques (13 à 14% chacun)</a:t>
            </a:r>
          </a:p>
          <a:p>
            <a:pPr marL="285750" indent="-285750">
              <a:buFont typeface="Wingdings" panose="05000000000000000000" pitchFamily="2" charset="2"/>
              <a:buChar char="q"/>
            </a:pPr>
            <a:r>
              <a:rPr lang="fr-FR" dirty="0" smtClean="0"/>
              <a:t>+  30 000 entrées de mineurs (recensement 2017)</a:t>
            </a:r>
          </a:p>
          <a:p>
            <a:pPr marL="285750" indent="-285750">
              <a:buFont typeface="Wingdings" panose="05000000000000000000" pitchFamily="2" charset="2"/>
              <a:buChar char="q"/>
            </a:pPr>
            <a:r>
              <a:rPr lang="fr-FR" b="1" dirty="0" smtClean="0"/>
              <a:t>+  76 000 européens </a:t>
            </a:r>
            <a:r>
              <a:rPr lang="fr-FR" dirty="0" smtClean="0"/>
              <a:t>qui peuvent s’installer librement (recensement 2017)</a:t>
            </a:r>
          </a:p>
          <a:p>
            <a:pPr marL="285750" indent="-285750">
              <a:buFont typeface="Wingdings" panose="05000000000000000000" pitchFamily="2" charset="2"/>
              <a:buChar char="q"/>
            </a:pPr>
            <a:r>
              <a:rPr lang="fr-FR" dirty="0" smtClean="0"/>
              <a:t>Compte tenu des départs (notamment étudiants en fin d’études) et des décès, le solde entre 2018 et 2019 est </a:t>
            </a:r>
            <a:r>
              <a:rPr lang="fr-FR" b="1" dirty="0" smtClean="0"/>
              <a:t>de l’ordre de + 200 000 immigrés </a:t>
            </a:r>
            <a:r>
              <a:rPr lang="fr-FR" b="1" baseline="30000" dirty="0" smtClean="0"/>
              <a:t>1</a:t>
            </a:r>
            <a:endParaRPr lang="fr-FR" b="1" baseline="30000" dirty="0"/>
          </a:p>
        </p:txBody>
      </p:sp>
      <p:sp>
        <p:nvSpPr>
          <p:cNvPr id="6" name="ZoneTexte 5"/>
          <p:cNvSpPr txBox="1"/>
          <p:nvPr/>
        </p:nvSpPr>
        <p:spPr>
          <a:xfrm>
            <a:off x="424619" y="4493151"/>
            <a:ext cx="2727347" cy="400110"/>
          </a:xfrm>
          <a:prstGeom prst="rect">
            <a:avLst/>
          </a:prstGeom>
          <a:solidFill>
            <a:schemeClr val="accent6"/>
          </a:solidFill>
        </p:spPr>
        <p:txBody>
          <a:bodyPr wrap="square" rtlCol="0">
            <a:spAutoFit/>
          </a:bodyPr>
          <a:lstStyle/>
          <a:p>
            <a:pPr algn="ctr"/>
            <a:r>
              <a:rPr lang="fr-FR" sz="2000" dirty="0" smtClean="0"/>
              <a:t>Quelle formation ?</a:t>
            </a:r>
            <a:endParaRPr lang="fr-FR" sz="2000" dirty="0"/>
          </a:p>
        </p:txBody>
      </p:sp>
      <p:sp>
        <p:nvSpPr>
          <p:cNvPr id="7" name="ZoneTexte 6"/>
          <p:cNvSpPr txBox="1"/>
          <p:nvPr/>
        </p:nvSpPr>
        <p:spPr>
          <a:xfrm>
            <a:off x="539552" y="4941168"/>
            <a:ext cx="7992888" cy="1754326"/>
          </a:xfrm>
          <a:prstGeom prst="rect">
            <a:avLst/>
          </a:prstGeom>
          <a:noFill/>
        </p:spPr>
        <p:txBody>
          <a:bodyPr wrap="square" rtlCol="0">
            <a:spAutoFit/>
          </a:bodyPr>
          <a:lstStyle/>
          <a:p>
            <a:pPr marL="285750" indent="-285750">
              <a:buFont typeface="Wingdings" panose="05000000000000000000" pitchFamily="2" charset="2"/>
              <a:buChar char="q"/>
            </a:pPr>
            <a:r>
              <a:rPr lang="fr-FR" dirty="0" smtClean="0"/>
              <a:t>40% des immigrés n’ont pas de diplôme supérieur au brevet, contre 20% des non-immigrés</a:t>
            </a:r>
          </a:p>
          <a:p>
            <a:pPr marL="285750" indent="-285750">
              <a:buFont typeface="Wingdings" panose="05000000000000000000" pitchFamily="2" charset="2"/>
              <a:buChar char="q"/>
            </a:pPr>
            <a:r>
              <a:rPr lang="fr-FR" dirty="0" smtClean="0"/>
              <a:t>20,5% des immigrés ont un diplôme supérieur à Bac+2, contre 19% des non-immigrés</a:t>
            </a:r>
          </a:p>
          <a:p>
            <a:pPr marL="285750" indent="-285750">
              <a:buFont typeface="Wingdings" panose="05000000000000000000" pitchFamily="2" charset="2"/>
              <a:buChar char="q"/>
            </a:pPr>
            <a:r>
              <a:rPr lang="fr-FR" dirty="0" smtClean="0"/>
              <a:t>Ces chiffres dépendent peu du continent de départ, sauf pour Amériques, Océanie (34% de non-diplômés, 30% au-delà de bac+2)</a:t>
            </a:r>
            <a:endParaRPr lang="fr-FR" dirty="0"/>
          </a:p>
        </p:txBody>
      </p:sp>
      <p:sp>
        <p:nvSpPr>
          <p:cNvPr id="4" name="ZoneTexte 3"/>
          <p:cNvSpPr txBox="1"/>
          <p:nvPr/>
        </p:nvSpPr>
        <p:spPr>
          <a:xfrm>
            <a:off x="539550" y="3794819"/>
            <a:ext cx="8352929" cy="646331"/>
          </a:xfrm>
          <a:prstGeom prst="rect">
            <a:avLst/>
          </a:prstGeom>
          <a:noFill/>
        </p:spPr>
        <p:txBody>
          <a:bodyPr wrap="square" rtlCol="0">
            <a:spAutoFit/>
          </a:bodyPr>
          <a:lstStyle/>
          <a:p>
            <a:r>
              <a:rPr lang="fr-FR" sz="1200" baseline="30000" dirty="0" smtClean="0"/>
              <a:t>1</a:t>
            </a:r>
            <a:r>
              <a:rPr lang="fr-FR" sz="1200" dirty="0" smtClean="0"/>
              <a:t> : ce solde comprend ceux qui ont demandé l’asile (105 000 demandes en 2019 – 150 000 avec les mineurs accompagnants) avec des fortunes diverses : obtention d’un titre de séjour à titre humanitaire (36 000 en 2019), « éloignement » ou départ volontaire (31000), demande de réexamen par l’OFPRA, travail clandestin dans l’espoir d’une régularisation à long terme,…</a:t>
            </a:r>
            <a:endParaRPr lang="fr-FR" sz="1200" dirty="0"/>
          </a:p>
        </p:txBody>
      </p:sp>
    </p:spTree>
    <p:extLst>
      <p:ext uri="{BB962C8B-B14F-4D97-AF65-F5344CB8AC3E}">
        <p14:creationId xmlns:p14="http://schemas.microsoft.com/office/powerpoint/2010/main" val="4243396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a:bodyPr>
          <a:lstStyle/>
          <a:p>
            <a:r>
              <a:rPr lang="fr-FR" sz="4000" dirty="0" smtClean="0"/>
              <a:t>L’impact sur le marché du travail (1/3)</a:t>
            </a:r>
            <a:endParaRPr lang="fr-FR" sz="4000" dirty="0"/>
          </a:p>
        </p:txBody>
      </p:sp>
      <p:sp>
        <p:nvSpPr>
          <p:cNvPr id="3" name="Espace réservé du contenu 2"/>
          <p:cNvSpPr>
            <a:spLocks noGrp="1"/>
          </p:cNvSpPr>
          <p:nvPr>
            <p:ph idx="1"/>
          </p:nvPr>
        </p:nvSpPr>
        <p:spPr>
          <a:xfrm>
            <a:off x="462430" y="1556792"/>
            <a:ext cx="2765462" cy="432048"/>
          </a:xfrm>
          <a:solidFill>
            <a:schemeClr val="accent6"/>
          </a:solidFill>
        </p:spPr>
        <p:txBody>
          <a:bodyPr>
            <a:noAutofit/>
          </a:bodyPr>
          <a:lstStyle/>
          <a:p>
            <a:pPr marL="0" indent="0" algn="ctr">
              <a:buNone/>
            </a:pPr>
            <a:r>
              <a:rPr lang="fr-FR" sz="1800" dirty="0" smtClean="0"/>
              <a:t>La situation des immigrés</a:t>
            </a:r>
          </a:p>
        </p:txBody>
      </p:sp>
      <p:sp>
        <p:nvSpPr>
          <p:cNvPr id="5" name="ZoneTexte 4"/>
          <p:cNvSpPr txBox="1"/>
          <p:nvPr/>
        </p:nvSpPr>
        <p:spPr>
          <a:xfrm>
            <a:off x="462430" y="2060848"/>
            <a:ext cx="8208912" cy="4770537"/>
          </a:xfrm>
          <a:prstGeom prst="rect">
            <a:avLst/>
          </a:prstGeom>
          <a:noFill/>
        </p:spPr>
        <p:txBody>
          <a:bodyPr wrap="square" rtlCol="0">
            <a:spAutoFit/>
          </a:bodyPr>
          <a:lstStyle/>
          <a:p>
            <a:pPr marL="285750" indent="-285750" algn="just">
              <a:buFont typeface="Wingdings" panose="05000000000000000000" pitchFamily="2" charset="2"/>
              <a:buChar char="q"/>
            </a:pPr>
            <a:r>
              <a:rPr lang="fr-FR" sz="1600" dirty="0" smtClean="0"/>
              <a:t>Moins souvent en emploi que les non-immigrés à âge donné, avec deux causes chez les 25-54 ans :</a:t>
            </a:r>
          </a:p>
          <a:p>
            <a:pPr marL="742950" lvl="1" indent="-285750" algn="just">
              <a:buFont typeface="Wingdings" panose="05000000000000000000" pitchFamily="2" charset="2"/>
              <a:buChar char="Ø"/>
            </a:pPr>
            <a:r>
              <a:rPr lang="fr-FR" sz="1600" dirty="0" smtClean="0"/>
              <a:t>Le </a:t>
            </a:r>
            <a:r>
              <a:rPr lang="fr-FR" sz="1600" b="1" dirty="0" smtClean="0"/>
              <a:t>faible taux d’activité des femmes </a:t>
            </a:r>
            <a:r>
              <a:rPr lang="fr-FR" sz="1600" dirty="0" smtClean="0"/>
              <a:t>(66% contre 86% chez les non-immigrées, alors que l’écart n’est que de 4 points chez les hommes), notamment chez celles venant des pays arabes et musulmans</a:t>
            </a:r>
          </a:p>
          <a:p>
            <a:pPr marL="742950" lvl="1" indent="-285750" algn="just">
              <a:buFont typeface="Wingdings" panose="05000000000000000000" pitchFamily="2" charset="2"/>
              <a:buChar char="Ø"/>
            </a:pPr>
            <a:r>
              <a:rPr lang="fr-FR" sz="1600" dirty="0" smtClean="0"/>
              <a:t>Un </a:t>
            </a:r>
            <a:r>
              <a:rPr lang="fr-FR" sz="1600" b="1" dirty="0" smtClean="0"/>
              <a:t>taux de chômage deux fois plus élevé (15,3% contre 7,2% </a:t>
            </a:r>
            <a:r>
              <a:rPr lang="fr-FR" sz="1600" dirty="0" smtClean="0"/>
              <a:t>chez les non-immigrés)</a:t>
            </a:r>
          </a:p>
          <a:p>
            <a:pPr marL="742950" lvl="1" indent="-285750" algn="just">
              <a:buFont typeface="Wingdings" panose="05000000000000000000" pitchFamily="2" charset="2"/>
              <a:buChar char="Ø"/>
            </a:pPr>
            <a:endParaRPr lang="fr-FR" sz="1600" dirty="0" smtClean="0"/>
          </a:p>
          <a:p>
            <a:pPr marL="285750" indent="-285750" algn="just">
              <a:buFont typeface="Wingdings" panose="05000000000000000000" pitchFamily="2" charset="2"/>
              <a:buChar char="q"/>
            </a:pPr>
            <a:r>
              <a:rPr lang="fr-FR" sz="1600" dirty="0" smtClean="0"/>
              <a:t>Un plus grand risque de </a:t>
            </a:r>
            <a:r>
              <a:rPr lang="fr-FR" sz="1600" b="1" dirty="0" smtClean="0"/>
              <a:t>déclassement</a:t>
            </a:r>
            <a:r>
              <a:rPr lang="fr-FR" sz="1600" dirty="0" smtClean="0"/>
              <a:t>, qui creuse les différences de salaires (</a:t>
            </a:r>
            <a:r>
              <a:rPr lang="fr-FR" sz="1600" b="1" dirty="0" smtClean="0"/>
              <a:t>salaire 10% plus faible </a:t>
            </a:r>
            <a:r>
              <a:rPr lang="fr-FR" sz="1600" dirty="0" smtClean="0"/>
              <a:t>en moyenne chez les immigrés)</a:t>
            </a:r>
          </a:p>
          <a:p>
            <a:pPr marL="285750" indent="-285750" algn="just">
              <a:buFont typeface="Wingdings" panose="05000000000000000000" pitchFamily="2" charset="2"/>
              <a:buChar char="q"/>
            </a:pPr>
            <a:endParaRPr lang="fr-FR" sz="1600" dirty="0" smtClean="0"/>
          </a:p>
          <a:p>
            <a:pPr marL="285750" indent="-285750" algn="just">
              <a:buFont typeface="Wingdings" panose="05000000000000000000" pitchFamily="2" charset="2"/>
              <a:buChar char="q"/>
            </a:pPr>
            <a:r>
              <a:rPr lang="fr-FR" sz="1600" u="sng" dirty="0" smtClean="0"/>
              <a:t>De nombreux facteurs expliquent les obstacles à l’emploi et le déclassement</a:t>
            </a:r>
            <a:r>
              <a:rPr lang="fr-FR" sz="1600" dirty="0" smtClean="0"/>
              <a:t> : barrière linguistique, non-reconnaissance des qualifications professionnelles, valeur de ces qualifications (qualité des systèmes éducatifs), inadéquation de l’expérience acquise, obstacles légaux, fragilité sociale à l’arrivée (faiblesse du réseau et du patrimoine, méconnaissance des institutions et des codes), vulnérabilités dues aux traumatismes antérieurs (cas humanitaires), discriminations</a:t>
            </a:r>
          </a:p>
          <a:p>
            <a:pPr marL="285750" indent="-285750" algn="just">
              <a:buFont typeface="Wingdings" panose="05000000000000000000" pitchFamily="2" charset="2"/>
              <a:buChar char="q"/>
            </a:pPr>
            <a:endParaRPr lang="fr-FR" sz="1600" dirty="0" smtClean="0"/>
          </a:p>
          <a:p>
            <a:pPr marL="285750" indent="-285750" algn="just">
              <a:buFont typeface="Wingdings" panose="05000000000000000000" pitchFamily="2" charset="2"/>
              <a:buChar char="q"/>
            </a:pPr>
            <a:r>
              <a:rPr lang="fr-FR" sz="1600" dirty="0" smtClean="0"/>
              <a:t>Mais une </a:t>
            </a:r>
            <a:r>
              <a:rPr lang="fr-FR" sz="1600" b="1" dirty="0" smtClean="0"/>
              <a:t>amélioration graduelle </a:t>
            </a:r>
            <a:r>
              <a:rPr lang="fr-FR" sz="1600" dirty="0" smtClean="0"/>
              <a:t>: taux d’emploi après quelques années supérieur de 50% à celui des immigrés récents</a:t>
            </a:r>
            <a:endParaRPr lang="fr-FR" sz="1600" dirty="0"/>
          </a:p>
        </p:txBody>
      </p:sp>
    </p:spTree>
    <p:extLst>
      <p:ext uri="{BB962C8B-B14F-4D97-AF65-F5344CB8AC3E}">
        <p14:creationId xmlns:p14="http://schemas.microsoft.com/office/powerpoint/2010/main" val="14204058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a:bodyPr>
          <a:lstStyle/>
          <a:p>
            <a:r>
              <a:rPr lang="fr-FR" sz="4000" dirty="0" smtClean="0"/>
              <a:t>L’impact sur le marché du travail (2/3)</a:t>
            </a:r>
            <a:endParaRPr lang="fr-FR" sz="4000" dirty="0"/>
          </a:p>
        </p:txBody>
      </p:sp>
      <p:sp>
        <p:nvSpPr>
          <p:cNvPr id="3" name="Espace réservé du contenu 2"/>
          <p:cNvSpPr>
            <a:spLocks noGrp="1"/>
          </p:cNvSpPr>
          <p:nvPr>
            <p:ph idx="1"/>
          </p:nvPr>
        </p:nvSpPr>
        <p:spPr>
          <a:xfrm>
            <a:off x="462430" y="1556792"/>
            <a:ext cx="6053786" cy="432048"/>
          </a:xfrm>
          <a:solidFill>
            <a:schemeClr val="accent6"/>
          </a:solidFill>
        </p:spPr>
        <p:txBody>
          <a:bodyPr>
            <a:noAutofit/>
          </a:bodyPr>
          <a:lstStyle/>
          <a:p>
            <a:pPr marL="0" indent="0" algn="ctr">
              <a:buNone/>
            </a:pPr>
            <a:r>
              <a:rPr lang="fr-FR" sz="1800" dirty="0" smtClean="0"/>
              <a:t>Un faible impact sur les salaires et l’emploi des non-immigrés </a:t>
            </a:r>
          </a:p>
        </p:txBody>
      </p:sp>
      <p:sp>
        <p:nvSpPr>
          <p:cNvPr id="4" name="ZoneTexte 3"/>
          <p:cNvSpPr txBox="1"/>
          <p:nvPr/>
        </p:nvSpPr>
        <p:spPr>
          <a:xfrm>
            <a:off x="494261" y="2204864"/>
            <a:ext cx="8208911" cy="923330"/>
          </a:xfrm>
          <a:prstGeom prst="rect">
            <a:avLst/>
          </a:prstGeom>
          <a:noFill/>
        </p:spPr>
        <p:txBody>
          <a:bodyPr wrap="square" rtlCol="0">
            <a:spAutoFit/>
          </a:bodyPr>
          <a:lstStyle/>
          <a:p>
            <a:pPr algn="just"/>
            <a:r>
              <a:rPr lang="fr-FR" b="1" dirty="0"/>
              <a:t>En France, un accroissement de 1 % de la </a:t>
            </a:r>
            <a:r>
              <a:rPr lang="fr-FR" b="1" dirty="0" err="1"/>
              <a:t>main-d’oeuvre</a:t>
            </a:r>
            <a:r>
              <a:rPr lang="fr-FR" b="1" dirty="0"/>
              <a:t> dû à l’immigration se traduirait selon les études par une variation de l’emploi des non-immigrés comprise entre -0,3 % et +0,3 %, et une variation des salaires comprise entre -0,8 % et +0,5 </a:t>
            </a:r>
            <a:r>
              <a:rPr lang="fr-FR" b="1" dirty="0" smtClean="0"/>
              <a:t>%.</a:t>
            </a:r>
            <a:endParaRPr lang="fr-FR" dirty="0"/>
          </a:p>
        </p:txBody>
      </p:sp>
      <p:sp>
        <p:nvSpPr>
          <p:cNvPr id="7" name="ZoneTexte 6"/>
          <p:cNvSpPr txBox="1"/>
          <p:nvPr/>
        </p:nvSpPr>
        <p:spPr>
          <a:xfrm>
            <a:off x="516398" y="3204227"/>
            <a:ext cx="2376264" cy="369332"/>
          </a:xfrm>
          <a:prstGeom prst="rect">
            <a:avLst/>
          </a:prstGeom>
          <a:solidFill>
            <a:schemeClr val="accent6">
              <a:lumMod val="75000"/>
            </a:schemeClr>
          </a:solidFill>
        </p:spPr>
        <p:txBody>
          <a:bodyPr wrap="square" rtlCol="0">
            <a:spAutoFit/>
          </a:bodyPr>
          <a:lstStyle/>
          <a:p>
            <a:pPr algn="ctr"/>
            <a:r>
              <a:rPr lang="fr-FR" dirty="0" smtClean="0"/>
              <a:t>Impact sur les salaires</a:t>
            </a:r>
            <a:endParaRPr lang="fr-FR" dirty="0"/>
          </a:p>
        </p:txBody>
      </p:sp>
      <p:sp>
        <p:nvSpPr>
          <p:cNvPr id="8" name="ZoneTexte 7"/>
          <p:cNvSpPr txBox="1"/>
          <p:nvPr/>
        </p:nvSpPr>
        <p:spPr>
          <a:xfrm>
            <a:off x="611560" y="3861048"/>
            <a:ext cx="7776864" cy="2862322"/>
          </a:xfrm>
          <a:prstGeom prst="rect">
            <a:avLst/>
          </a:prstGeom>
          <a:noFill/>
        </p:spPr>
        <p:txBody>
          <a:bodyPr wrap="square" rtlCol="0">
            <a:spAutoFit/>
          </a:bodyPr>
          <a:lstStyle/>
          <a:p>
            <a:pPr marL="285750" indent="-285750">
              <a:buFont typeface="Wingdings" panose="05000000000000000000" pitchFamily="2" charset="2"/>
              <a:buChar char="q"/>
            </a:pPr>
            <a:r>
              <a:rPr lang="fr-FR" dirty="0" smtClean="0"/>
              <a:t>Un impact nul ou positif à long terme sur les salaires des non-immigrés</a:t>
            </a:r>
          </a:p>
          <a:p>
            <a:pPr marL="742950" lvl="1" indent="-285750">
              <a:buFont typeface="Wingdings" panose="05000000000000000000" pitchFamily="2" charset="2"/>
              <a:buChar char="Ø"/>
            </a:pPr>
            <a:r>
              <a:rPr lang="fr-FR" dirty="0" smtClean="0"/>
              <a:t>Nul si les immigrés sont parfaitement substituables</a:t>
            </a:r>
          </a:p>
          <a:p>
            <a:pPr marL="742950" lvl="1" indent="-285750">
              <a:buFont typeface="Wingdings" panose="05000000000000000000" pitchFamily="2" charset="2"/>
              <a:buChar char="Ø"/>
            </a:pPr>
            <a:r>
              <a:rPr lang="fr-FR" dirty="0" smtClean="0"/>
              <a:t>Positif s’ils sont moins qualifiés et donc complémentaires (surreprésentation dans certains secteurs)</a:t>
            </a:r>
          </a:p>
          <a:p>
            <a:pPr marL="742950" lvl="1" indent="-285750">
              <a:buFont typeface="Wingdings" panose="05000000000000000000" pitchFamily="2" charset="2"/>
              <a:buChar char="Ø"/>
            </a:pPr>
            <a:r>
              <a:rPr lang="fr-FR" dirty="0" smtClean="0"/>
              <a:t>Explication : baisse des salaires </a:t>
            </a:r>
            <a:r>
              <a:rPr lang="fr-FR" dirty="0" smtClean="0">
                <a:sym typeface="Wingdings" panose="05000000000000000000" pitchFamily="2" charset="2"/>
              </a:rPr>
              <a:t> hausse de la productivité  hausse des investissements  hausse de la demande de travail  hausse des salaires</a:t>
            </a:r>
          </a:p>
          <a:p>
            <a:pPr marL="742950" lvl="1" indent="-285750">
              <a:buFont typeface="Wingdings" panose="05000000000000000000" pitchFamily="2" charset="2"/>
              <a:buChar char="Ø"/>
            </a:pPr>
            <a:endParaRPr lang="fr-FR" dirty="0" smtClean="0"/>
          </a:p>
          <a:p>
            <a:pPr marL="285750" indent="-285750">
              <a:buFont typeface="Wingdings" panose="05000000000000000000" pitchFamily="2" charset="2"/>
              <a:buChar char="q"/>
            </a:pPr>
            <a:r>
              <a:rPr lang="fr-FR" dirty="0" smtClean="0"/>
              <a:t>A court terme, un impact négatif est possible sur les salaires des emplois précaires les moins qualifiés (CDD)</a:t>
            </a:r>
            <a:endParaRPr lang="fr-FR" dirty="0"/>
          </a:p>
        </p:txBody>
      </p:sp>
    </p:spTree>
    <p:extLst>
      <p:ext uri="{BB962C8B-B14F-4D97-AF65-F5344CB8AC3E}">
        <p14:creationId xmlns:p14="http://schemas.microsoft.com/office/powerpoint/2010/main" val="40106578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a:bodyPr>
          <a:lstStyle/>
          <a:p>
            <a:r>
              <a:rPr lang="fr-FR" sz="4000" dirty="0" smtClean="0"/>
              <a:t>L’impact sur le marché du travail (3/3)</a:t>
            </a:r>
            <a:endParaRPr lang="fr-FR" sz="4000" dirty="0"/>
          </a:p>
        </p:txBody>
      </p:sp>
      <p:sp>
        <p:nvSpPr>
          <p:cNvPr id="7" name="ZoneTexte 6"/>
          <p:cNvSpPr txBox="1"/>
          <p:nvPr/>
        </p:nvSpPr>
        <p:spPr>
          <a:xfrm>
            <a:off x="467544" y="1772816"/>
            <a:ext cx="2376264" cy="369332"/>
          </a:xfrm>
          <a:prstGeom prst="rect">
            <a:avLst/>
          </a:prstGeom>
          <a:solidFill>
            <a:schemeClr val="accent6">
              <a:lumMod val="75000"/>
            </a:schemeClr>
          </a:solidFill>
        </p:spPr>
        <p:txBody>
          <a:bodyPr wrap="square" rtlCol="0">
            <a:spAutoFit/>
          </a:bodyPr>
          <a:lstStyle/>
          <a:p>
            <a:pPr algn="ctr"/>
            <a:r>
              <a:rPr lang="fr-FR" dirty="0" smtClean="0"/>
              <a:t>Impact sur l’emploi</a:t>
            </a:r>
            <a:endParaRPr lang="fr-FR" dirty="0"/>
          </a:p>
        </p:txBody>
      </p:sp>
      <p:sp>
        <p:nvSpPr>
          <p:cNvPr id="8" name="ZoneTexte 7"/>
          <p:cNvSpPr txBox="1"/>
          <p:nvPr/>
        </p:nvSpPr>
        <p:spPr>
          <a:xfrm>
            <a:off x="492556" y="2564904"/>
            <a:ext cx="7776864" cy="3416320"/>
          </a:xfrm>
          <a:prstGeom prst="rect">
            <a:avLst/>
          </a:prstGeom>
          <a:noFill/>
        </p:spPr>
        <p:txBody>
          <a:bodyPr wrap="square" rtlCol="0">
            <a:spAutoFit/>
          </a:bodyPr>
          <a:lstStyle/>
          <a:p>
            <a:pPr marL="285750" indent="-285750" algn="just">
              <a:buFont typeface="Wingdings" panose="05000000000000000000" pitchFamily="2" charset="2"/>
              <a:buChar char="q"/>
            </a:pPr>
            <a:r>
              <a:rPr lang="fr-FR" dirty="0" smtClean="0"/>
              <a:t>Les rigidités salariales en France font que l’ajustement du marché du travail se fait plutôt par le taux de chômage</a:t>
            </a:r>
          </a:p>
          <a:p>
            <a:pPr marL="285750" indent="-285750" algn="just">
              <a:buFont typeface="Wingdings" panose="05000000000000000000" pitchFamily="2" charset="2"/>
              <a:buChar char="q"/>
            </a:pPr>
            <a:endParaRPr lang="fr-FR" dirty="0" smtClean="0"/>
          </a:p>
          <a:p>
            <a:pPr marL="285750" indent="-285750" algn="just">
              <a:buFont typeface="Wingdings" panose="05000000000000000000" pitchFamily="2" charset="2"/>
              <a:buChar char="q"/>
            </a:pPr>
            <a:r>
              <a:rPr lang="fr-FR" dirty="0" smtClean="0"/>
              <a:t>Mais les immigrés viennent souvent </a:t>
            </a:r>
            <a:r>
              <a:rPr lang="fr-FR" b="1" dirty="0" smtClean="0"/>
              <a:t>combler des pénuries d’emploi </a:t>
            </a:r>
            <a:r>
              <a:rPr lang="fr-FR" dirty="0" smtClean="0"/>
              <a:t>dans certains secteurs (services à la personne, hôtellerie-restauration,…) ou dans certains territoires (plus grande mobilité géographique)</a:t>
            </a:r>
          </a:p>
          <a:p>
            <a:pPr marL="285750" indent="-285750" algn="just">
              <a:buFont typeface="Wingdings" panose="05000000000000000000" pitchFamily="2" charset="2"/>
              <a:buChar char="q"/>
            </a:pPr>
            <a:endParaRPr lang="fr-FR" dirty="0" smtClean="0"/>
          </a:p>
          <a:p>
            <a:pPr marL="285750" indent="-285750" algn="just">
              <a:buFont typeface="Wingdings" panose="05000000000000000000" pitchFamily="2" charset="2"/>
              <a:buChar char="q"/>
            </a:pPr>
            <a:r>
              <a:rPr lang="fr-FR" dirty="0" smtClean="0"/>
              <a:t>L’augmentation éventuelle du chômage concerne d’abord les immigrés eux-mêmes (</a:t>
            </a:r>
            <a:r>
              <a:rPr lang="fr-FR" b="1" dirty="0" smtClean="0"/>
              <a:t>taux de chômage double de celui des non-immigrés</a:t>
            </a:r>
            <a:r>
              <a:rPr lang="fr-FR" dirty="0" smtClean="0"/>
              <a:t>)</a:t>
            </a:r>
          </a:p>
          <a:p>
            <a:pPr marL="285750" indent="-285750" algn="just">
              <a:buFont typeface="Wingdings" panose="05000000000000000000" pitchFamily="2" charset="2"/>
              <a:buChar char="q"/>
            </a:pPr>
            <a:endParaRPr lang="fr-FR" dirty="0" smtClean="0"/>
          </a:p>
          <a:p>
            <a:pPr marL="285750" indent="-285750" algn="just">
              <a:buFont typeface="Wingdings" panose="05000000000000000000" pitchFamily="2" charset="2"/>
              <a:buChar char="q"/>
            </a:pPr>
            <a:r>
              <a:rPr lang="fr-FR" dirty="0" smtClean="0"/>
              <a:t>Dans d’autres pays, les immigrés viennent combler une pénurie globale de main-d’œuvre (déficit démographique) ; en France, pas encore…</a:t>
            </a:r>
          </a:p>
        </p:txBody>
      </p:sp>
    </p:spTree>
    <p:extLst>
      <p:ext uri="{BB962C8B-B14F-4D97-AF65-F5344CB8AC3E}">
        <p14:creationId xmlns:p14="http://schemas.microsoft.com/office/powerpoint/2010/main" val="12237235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fontScale="90000"/>
          </a:bodyPr>
          <a:lstStyle/>
          <a:p>
            <a:r>
              <a:rPr lang="fr-FR" sz="4000" dirty="0" smtClean="0"/>
              <a:t>L’impact sur les finances publiques (1/5)</a:t>
            </a:r>
            <a:endParaRPr lang="fr-FR" sz="4000" dirty="0"/>
          </a:p>
        </p:txBody>
      </p:sp>
      <p:sp>
        <p:nvSpPr>
          <p:cNvPr id="3" name="Espace réservé du contenu 2"/>
          <p:cNvSpPr>
            <a:spLocks noGrp="1"/>
          </p:cNvSpPr>
          <p:nvPr>
            <p:ph idx="1"/>
          </p:nvPr>
        </p:nvSpPr>
        <p:spPr>
          <a:xfrm>
            <a:off x="462430" y="1556792"/>
            <a:ext cx="2765462" cy="432048"/>
          </a:xfrm>
          <a:solidFill>
            <a:schemeClr val="accent6"/>
          </a:solidFill>
        </p:spPr>
        <p:txBody>
          <a:bodyPr>
            <a:noAutofit/>
          </a:bodyPr>
          <a:lstStyle/>
          <a:p>
            <a:pPr marL="0" indent="0" algn="ctr">
              <a:buNone/>
            </a:pPr>
            <a:r>
              <a:rPr lang="fr-FR" sz="1800" dirty="0" smtClean="0"/>
              <a:t>Des difficultés de méthode </a:t>
            </a:r>
          </a:p>
        </p:txBody>
      </p:sp>
      <p:sp>
        <p:nvSpPr>
          <p:cNvPr id="4" name="ZoneTexte 3"/>
          <p:cNvSpPr txBox="1"/>
          <p:nvPr/>
        </p:nvSpPr>
        <p:spPr>
          <a:xfrm>
            <a:off x="467544" y="2204864"/>
            <a:ext cx="8136904" cy="3693319"/>
          </a:xfrm>
          <a:prstGeom prst="rect">
            <a:avLst/>
          </a:prstGeom>
          <a:noFill/>
        </p:spPr>
        <p:txBody>
          <a:bodyPr wrap="square" rtlCol="0">
            <a:spAutoFit/>
          </a:bodyPr>
          <a:lstStyle/>
          <a:p>
            <a:pPr algn="just"/>
            <a:r>
              <a:rPr lang="fr-FR" dirty="0" smtClean="0"/>
              <a:t>Des choix difficiles sont nécessaires :</a:t>
            </a:r>
          </a:p>
          <a:p>
            <a:pPr algn="just"/>
            <a:endParaRPr lang="fr-FR" dirty="0" smtClean="0"/>
          </a:p>
          <a:p>
            <a:pPr marL="285750" indent="-285750">
              <a:buFont typeface="Wingdings" panose="05000000000000000000" pitchFamily="2" charset="2"/>
              <a:buChar char="q"/>
            </a:pPr>
            <a:r>
              <a:rPr lang="fr-FR" dirty="0" smtClean="0"/>
              <a:t>Faut-il intégrer les conjoints non immigrés des couples mixtes et comment ? (nombre de transferts sociaux se faisant au niveau du ménage) </a:t>
            </a:r>
            <a:br>
              <a:rPr lang="fr-FR" dirty="0" smtClean="0"/>
            </a:br>
            <a:endParaRPr lang="fr-FR" dirty="0" smtClean="0"/>
          </a:p>
          <a:p>
            <a:pPr marL="285750" indent="-285750" algn="just">
              <a:buFont typeface="Wingdings" panose="05000000000000000000" pitchFamily="2" charset="2"/>
              <a:buChar char="q"/>
            </a:pPr>
            <a:r>
              <a:rPr lang="fr-FR" dirty="0" smtClean="0"/>
              <a:t>Faut-il intégrer les enfants nés en France (qui ne sont pas immigrés et ne représentent que des coûts, alors qu’un intégration sur leur cycle de vie serait plus juste mais est difficile à prévoir) ?</a:t>
            </a:r>
          </a:p>
          <a:p>
            <a:pPr marL="285750" indent="-285750" algn="just">
              <a:buFont typeface="Wingdings" panose="05000000000000000000" pitchFamily="2" charset="2"/>
              <a:buChar char="q"/>
            </a:pPr>
            <a:endParaRPr lang="fr-FR" dirty="0" smtClean="0"/>
          </a:p>
          <a:p>
            <a:pPr marL="285750" indent="-285750" algn="just">
              <a:buFont typeface="Wingdings" panose="05000000000000000000" pitchFamily="2" charset="2"/>
              <a:buChar char="q"/>
            </a:pPr>
            <a:r>
              <a:rPr lang="fr-FR" dirty="0" smtClean="0"/>
              <a:t>Quels services en nature faut-il intégrer dans les dépenses publiques attribuées aux immigrés ? (oui pour les dépenses individualisables comme pour l’éducation ou la santé, mais les dépenses de défense nationale par ex. seraient-elles différentes sans immigrés ?)</a:t>
            </a:r>
            <a:endParaRPr lang="fr-FR" dirty="0"/>
          </a:p>
        </p:txBody>
      </p:sp>
    </p:spTree>
    <p:extLst>
      <p:ext uri="{BB962C8B-B14F-4D97-AF65-F5344CB8AC3E}">
        <p14:creationId xmlns:p14="http://schemas.microsoft.com/office/powerpoint/2010/main" val="25783347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fontScale="90000"/>
          </a:bodyPr>
          <a:lstStyle/>
          <a:p>
            <a:r>
              <a:rPr lang="fr-FR" sz="4000" dirty="0" smtClean="0"/>
              <a:t>L’impact sur les finances publiques (2/5)</a:t>
            </a:r>
            <a:endParaRPr lang="fr-FR" sz="4000" dirty="0"/>
          </a:p>
        </p:txBody>
      </p:sp>
      <p:sp>
        <p:nvSpPr>
          <p:cNvPr id="3" name="Espace réservé du contenu 2"/>
          <p:cNvSpPr>
            <a:spLocks noGrp="1"/>
          </p:cNvSpPr>
          <p:nvPr>
            <p:ph idx="1"/>
          </p:nvPr>
        </p:nvSpPr>
        <p:spPr>
          <a:xfrm>
            <a:off x="462430" y="1556792"/>
            <a:ext cx="2765462" cy="432048"/>
          </a:xfrm>
          <a:solidFill>
            <a:schemeClr val="accent6"/>
          </a:solidFill>
        </p:spPr>
        <p:txBody>
          <a:bodyPr>
            <a:noAutofit/>
          </a:bodyPr>
          <a:lstStyle/>
          <a:p>
            <a:pPr marL="0" indent="0" algn="ctr">
              <a:buNone/>
            </a:pPr>
            <a:r>
              <a:rPr lang="fr-FR" sz="1800" dirty="0" smtClean="0"/>
              <a:t>Deux études globales</a:t>
            </a:r>
          </a:p>
        </p:txBody>
      </p:sp>
      <p:sp>
        <p:nvSpPr>
          <p:cNvPr id="4" name="ZoneTexte 3"/>
          <p:cNvSpPr txBox="1"/>
          <p:nvPr/>
        </p:nvSpPr>
        <p:spPr>
          <a:xfrm>
            <a:off x="467544" y="2204864"/>
            <a:ext cx="8136904" cy="4247317"/>
          </a:xfrm>
          <a:prstGeom prst="rect">
            <a:avLst/>
          </a:prstGeom>
          <a:noFill/>
        </p:spPr>
        <p:txBody>
          <a:bodyPr wrap="square" rtlCol="0">
            <a:spAutoFit/>
          </a:bodyPr>
          <a:lstStyle/>
          <a:p>
            <a:pPr marL="285750" indent="-285750" algn="just">
              <a:buFont typeface="Wingdings" panose="05000000000000000000" pitchFamily="2" charset="2"/>
              <a:buChar char="q"/>
            </a:pPr>
            <a:r>
              <a:rPr lang="fr-FR" dirty="0" smtClean="0"/>
              <a:t>Une étude française de 2018 portant sur l’année 2011, par le CEPII (Centre d’Etudes Prospectives et d’Informations Internationales, rattaché au Premier ministre)</a:t>
            </a:r>
          </a:p>
          <a:p>
            <a:pPr marL="285750" indent="-285750" algn="just">
              <a:buFont typeface="Wingdings" panose="05000000000000000000" pitchFamily="2" charset="2"/>
              <a:buChar char="q"/>
            </a:pPr>
            <a:r>
              <a:rPr lang="fr-FR" dirty="0" smtClean="0"/>
              <a:t>Une comparaison internationale de 2013 portant sur la période 2007-2009, par  l’OCDE (Organisation de Coopération et de Développement Economiques, organisation inter-gouvernementale)</a:t>
            </a:r>
          </a:p>
          <a:p>
            <a:pPr marL="285750" indent="-285750" algn="just">
              <a:buFont typeface="Wingdings" panose="05000000000000000000" pitchFamily="2" charset="2"/>
              <a:buChar char="q"/>
            </a:pPr>
            <a:endParaRPr lang="fr-FR" dirty="0"/>
          </a:p>
          <a:p>
            <a:pPr algn="just"/>
            <a:r>
              <a:rPr lang="fr-FR" dirty="0" smtClean="0"/>
              <a:t>Ces études différent sur certaines hypothèses mais convergent sur le résultat pour la France (voir page suivante):</a:t>
            </a:r>
          </a:p>
          <a:p>
            <a:pPr algn="just"/>
            <a:endParaRPr lang="fr-FR" dirty="0"/>
          </a:p>
          <a:p>
            <a:pPr algn="ctr"/>
            <a:r>
              <a:rPr lang="fr-FR" b="1" dirty="0" smtClean="0"/>
              <a:t>L’impact des immigrés sur les finances publiques est un </a:t>
            </a:r>
            <a:r>
              <a:rPr lang="fr-FR" b="1" dirty="0"/>
              <a:t>peu plus négatif – de 0,3 % du PIB - que celui des non-immigrés du fait de leurs plus faibles </a:t>
            </a:r>
            <a:r>
              <a:rPr lang="fr-FR" b="1" dirty="0" smtClean="0"/>
              <a:t>revenus. </a:t>
            </a:r>
          </a:p>
          <a:p>
            <a:pPr algn="ctr"/>
            <a:endParaRPr lang="fr-FR" b="1" dirty="0" smtClean="0"/>
          </a:p>
          <a:p>
            <a:pPr algn="ctr"/>
            <a:r>
              <a:rPr lang="fr-FR" dirty="0" smtClean="0"/>
              <a:t>(Les </a:t>
            </a:r>
            <a:r>
              <a:rPr lang="fr-FR" dirty="0"/>
              <a:t>finances publiques étant </a:t>
            </a:r>
            <a:r>
              <a:rPr lang="fr-FR" dirty="0" smtClean="0"/>
              <a:t>globalement déficitaires</a:t>
            </a:r>
            <a:r>
              <a:rPr lang="fr-FR" dirty="0"/>
              <a:t>, c’est l’écart entre contribution des immigrés et des non-immigrés qui fait </a:t>
            </a:r>
            <a:r>
              <a:rPr lang="fr-FR" dirty="0" smtClean="0"/>
              <a:t>sens) </a:t>
            </a:r>
            <a:endParaRPr lang="fr-FR" dirty="0"/>
          </a:p>
        </p:txBody>
      </p:sp>
    </p:spTree>
    <p:extLst>
      <p:ext uri="{BB962C8B-B14F-4D97-AF65-F5344CB8AC3E}">
        <p14:creationId xmlns:p14="http://schemas.microsoft.com/office/powerpoint/2010/main" val="1569642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fontScale="90000"/>
          </a:bodyPr>
          <a:lstStyle/>
          <a:p>
            <a:r>
              <a:rPr lang="fr-FR" sz="4000" dirty="0" smtClean="0"/>
              <a:t>L’impact sur les finances publiques (3/5)</a:t>
            </a:r>
            <a:endParaRPr lang="fr-FR" sz="4000" dirty="0"/>
          </a:p>
        </p:txBody>
      </p:sp>
      <p:pic>
        <p:nvPicPr>
          <p:cNvPr id="1026" name="Picture 2" descr="D:\Dominique\SSR\2021 Migrations\France Strategie Tableau synthè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1484784"/>
            <a:ext cx="9775463" cy="690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6543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fontScale="90000"/>
          </a:bodyPr>
          <a:lstStyle/>
          <a:p>
            <a:r>
              <a:rPr lang="fr-FR" sz="4000" dirty="0" smtClean="0"/>
              <a:t>L’impact sur les finances publiques (4/5)</a:t>
            </a:r>
            <a:endParaRPr lang="fr-FR" sz="4000" dirty="0"/>
          </a:p>
        </p:txBody>
      </p:sp>
      <p:sp>
        <p:nvSpPr>
          <p:cNvPr id="3" name="Espace réservé du contenu 2"/>
          <p:cNvSpPr>
            <a:spLocks noGrp="1"/>
          </p:cNvSpPr>
          <p:nvPr>
            <p:ph idx="1"/>
          </p:nvPr>
        </p:nvSpPr>
        <p:spPr>
          <a:xfrm>
            <a:off x="462430" y="1556792"/>
            <a:ext cx="4325594" cy="432048"/>
          </a:xfrm>
          <a:solidFill>
            <a:schemeClr val="accent6"/>
          </a:solidFill>
        </p:spPr>
        <p:txBody>
          <a:bodyPr>
            <a:noAutofit/>
          </a:bodyPr>
          <a:lstStyle/>
          <a:p>
            <a:pPr marL="0" indent="0" algn="ctr">
              <a:buNone/>
            </a:pPr>
            <a:r>
              <a:rPr lang="fr-FR" sz="1800" dirty="0" smtClean="0"/>
              <a:t>Commentaires sur les chiffres CEPII</a:t>
            </a:r>
          </a:p>
        </p:txBody>
      </p:sp>
      <p:sp>
        <p:nvSpPr>
          <p:cNvPr id="4" name="ZoneTexte 3"/>
          <p:cNvSpPr txBox="1"/>
          <p:nvPr/>
        </p:nvSpPr>
        <p:spPr>
          <a:xfrm>
            <a:off x="467544" y="2204864"/>
            <a:ext cx="8136904" cy="4247317"/>
          </a:xfrm>
          <a:prstGeom prst="rect">
            <a:avLst/>
          </a:prstGeom>
          <a:noFill/>
        </p:spPr>
        <p:txBody>
          <a:bodyPr wrap="square" rtlCol="0">
            <a:spAutoFit/>
          </a:bodyPr>
          <a:lstStyle/>
          <a:p>
            <a:pPr marL="285750" indent="-285750" algn="just">
              <a:buFont typeface="Wingdings" panose="05000000000000000000" pitchFamily="2" charset="2"/>
              <a:buChar char="q"/>
            </a:pPr>
            <a:r>
              <a:rPr lang="fr-FR" b="1" u="sng" dirty="0" smtClean="0"/>
              <a:t>Prélèvements obligatoires (- 0,6%)</a:t>
            </a:r>
            <a:r>
              <a:rPr lang="fr-FR" b="1" dirty="0" smtClean="0"/>
              <a:t> </a:t>
            </a:r>
            <a:r>
              <a:rPr lang="fr-FR" dirty="0" smtClean="0"/>
              <a:t>: ils expliquent à eux seuls le déficit de </a:t>
            </a:r>
            <a:r>
              <a:rPr lang="fr-FR" dirty="0"/>
              <a:t>contribution des immigrés (impôts et taxes), du fait de </a:t>
            </a:r>
            <a:r>
              <a:rPr lang="fr-FR" b="1" dirty="0"/>
              <a:t>moindres salaires </a:t>
            </a:r>
            <a:r>
              <a:rPr lang="fr-FR" dirty="0"/>
              <a:t>et d’un </a:t>
            </a:r>
            <a:r>
              <a:rPr lang="fr-FR" b="1" dirty="0"/>
              <a:t>taux de chômage plus élevé</a:t>
            </a:r>
            <a:r>
              <a:rPr lang="fr-FR" dirty="0"/>
              <a:t> ; après prise en compte de la composition familiale, l’écart de niveau de vie avec les non-immigrés atteignait 34% en 2015</a:t>
            </a:r>
            <a:r>
              <a:rPr lang="fr-FR" dirty="0" smtClean="0"/>
              <a:t>.</a:t>
            </a:r>
          </a:p>
          <a:p>
            <a:pPr marL="285750" indent="-285750" algn="just">
              <a:buFont typeface="Wingdings" panose="05000000000000000000" pitchFamily="2" charset="2"/>
              <a:buChar char="q"/>
            </a:pPr>
            <a:endParaRPr lang="fr-FR" dirty="0"/>
          </a:p>
          <a:p>
            <a:pPr marL="285750" indent="-285750" algn="just">
              <a:buFont typeface="Wingdings" panose="05000000000000000000" pitchFamily="2" charset="2"/>
              <a:buChar char="q"/>
            </a:pPr>
            <a:r>
              <a:rPr lang="fr-FR" u="sng" dirty="0" smtClean="0"/>
              <a:t>Prestations hors retraites (- 0,2%)</a:t>
            </a:r>
            <a:r>
              <a:rPr lang="fr-FR" dirty="0" smtClean="0"/>
              <a:t> : on </a:t>
            </a:r>
            <a:r>
              <a:rPr lang="fr-FR" dirty="0"/>
              <a:t>retrouve principalement ici l’effet des allocations chômage puisqu‘il y a plus de chômeurs chez les </a:t>
            </a:r>
            <a:r>
              <a:rPr lang="fr-FR" dirty="0" smtClean="0"/>
              <a:t>immigrés.</a:t>
            </a:r>
          </a:p>
          <a:p>
            <a:pPr marL="285750" indent="-285750" algn="just">
              <a:buFont typeface="Wingdings" panose="05000000000000000000" pitchFamily="2" charset="2"/>
              <a:buChar char="q"/>
            </a:pPr>
            <a:endParaRPr lang="fr-FR" dirty="0" smtClean="0"/>
          </a:p>
          <a:p>
            <a:pPr marL="285750" indent="-285750" algn="just">
              <a:buFont typeface="Wingdings" panose="05000000000000000000" pitchFamily="2" charset="2"/>
              <a:buChar char="q"/>
            </a:pPr>
            <a:r>
              <a:rPr lang="fr-FR" u="sng" dirty="0" smtClean="0"/>
              <a:t>Retraites (+ 0,2</a:t>
            </a:r>
            <a:r>
              <a:rPr lang="fr-FR" u="sng" dirty="0"/>
              <a:t>%)</a:t>
            </a:r>
            <a:r>
              <a:rPr lang="fr-FR" dirty="0"/>
              <a:t> : les immigrés « coûtent moins cher » puisqu’ils perçoivent des retraites plus faibles, même en intégrant les retraites versées à l’étranger à ceux qui y repartent </a:t>
            </a:r>
            <a:r>
              <a:rPr lang="fr-FR" dirty="0" smtClean="0"/>
              <a:t>alors.</a:t>
            </a:r>
          </a:p>
          <a:p>
            <a:pPr marL="285750" indent="-285750" algn="just">
              <a:buFont typeface="Wingdings" panose="05000000000000000000" pitchFamily="2" charset="2"/>
              <a:buChar char="q"/>
            </a:pPr>
            <a:endParaRPr lang="fr-FR" dirty="0" smtClean="0"/>
          </a:p>
          <a:p>
            <a:pPr marL="285750" indent="-285750" algn="just">
              <a:buFont typeface="Wingdings" panose="05000000000000000000" pitchFamily="2" charset="2"/>
              <a:buChar char="q"/>
            </a:pPr>
            <a:r>
              <a:rPr lang="fr-FR" u="sng" dirty="0" smtClean="0"/>
              <a:t>Education (+ 0,35</a:t>
            </a:r>
            <a:r>
              <a:rPr lang="fr-FR" u="sng" dirty="0"/>
              <a:t>%) </a:t>
            </a:r>
            <a:r>
              <a:rPr lang="fr-FR" dirty="0"/>
              <a:t>: la plupart des immigrés arrivent à l’âge adulte</a:t>
            </a:r>
          </a:p>
          <a:p>
            <a:pPr marL="285750" indent="-285750" algn="just">
              <a:buFont typeface="Wingdings" panose="05000000000000000000" pitchFamily="2" charset="2"/>
              <a:buChar char="q"/>
            </a:pPr>
            <a:endParaRPr lang="fr-FR" dirty="0"/>
          </a:p>
          <a:p>
            <a:pPr marL="285750" indent="-285750" algn="just">
              <a:buFont typeface="Wingdings" panose="05000000000000000000" pitchFamily="2" charset="2"/>
              <a:buChar char="q"/>
            </a:pPr>
            <a:endParaRPr lang="fr-FR" dirty="0"/>
          </a:p>
        </p:txBody>
      </p:sp>
    </p:spTree>
    <p:extLst>
      <p:ext uri="{BB962C8B-B14F-4D97-AF65-F5344CB8AC3E}">
        <p14:creationId xmlns:p14="http://schemas.microsoft.com/office/powerpoint/2010/main" val="19961640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fontScale="90000"/>
          </a:bodyPr>
          <a:lstStyle/>
          <a:p>
            <a:r>
              <a:rPr lang="fr-FR" sz="4000" dirty="0" smtClean="0"/>
              <a:t>L’impact sur les finances publiques (5/5)</a:t>
            </a:r>
            <a:endParaRPr lang="fr-FR" sz="4000" dirty="0"/>
          </a:p>
        </p:txBody>
      </p:sp>
      <p:sp>
        <p:nvSpPr>
          <p:cNvPr id="3" name="Espace réservé du contenu 2"/>
          <p:cNvSpPr>
            <a:spLocks noGrp="1"/>
          </p:cNvSpPr>
          <p:nvPr>
            <p:ph idx="1"/>
          </p:nvPr>
        </p:nvSpPr>
        <p:spPr>
          <a:xfrm>
            <a:off x="462430" y="1556792"/>
            <a:ext cx="4325594" cy="432048"/>
          </a:xfrm>
          <a:solidFill>
            <a:schemeClr val="accent6"/>
          </a:solidFill>
        </p:spPr>
        <p:txBody>
          <a:bodyPr>
            <a:noAutofit/>
          </a:bodyPr>
          <a:lstStyle/>
          <a:p>
            <a:pPr marL="0" indent="0" algn="ctr">
              <a:buNone/>
            </a:pPr>
            <a:r>
              <a:rPr lang="fr-FR" sz="1800" dirty="0" smtClean="0"/>
              <a:t>Commentaires sur les chiffres CEPII (suite) : </a:t>
            </a:r>
          </a:p>
        </p:txBody>
      </p:sp>
      <p:sp>
        <p:nvSpPr>
          <p:cNvPr id="4" name="ZoneTexte 3"/>
          <p:cNvSpPr txBox="1"/>
          <p:nvPr/>
        </p:nvSpPr>
        <p:spPr>
          <a:xfrm>
            <a:off x="467544" y="2204864"/>
            <a:ext cx="8424936" cy="4524315"/>
          </a:xfrm>
          <a:prstGeom prst="rect">
            <a:avLst/>
          </a:prstGeom>
          <a:noFill/>
        </p:spPr>
        <p:txBody>
          <a:bodyPr wrap="square" rtlCol="0">
            <a:spAutoFit/>
          </a:bodyPr>
          <a:lstStyle/>
          <a:p>
            <a:pPr marL="285750" indent="-285750" algn="just">
              <a:buFont typeface="Wingdings" panose="05000000000000000000" pitchFamily="2" charset="2"/>
              <a:buChar char="ü"/>
            </a:pPr>
            <a:r>
              <a:rPr lang="fr-FR" sz="1600" dirty="0"/>
              <a:t>Les dépenses non individualisables (</a:t>
            </a:r>
            <a:r>
              <a:rPr lang="fr-FR" sz="1600" u="sng" dirty="0"/>
              <a:t>défense, sécurité, justice, </a:t>
            </a:r>
            <a:r>
              <a:rPr lang="fr-FR" sz="1600" u="sng" dirty="0" smtClean="0"/>
              <a:t>culture, recherche </a:t>
            </a:r>
            <a:r>
              <a:rPr lang="fr-FR" sz="1600" dirty="0" smtClean="0"/>
              <a:t>...)</a:t>
            </a:r>
            <a:r>
              <a:rPr lang="fr-FR" sz="1600" dirty="0"/>
              <a:t>  sont </a:t>
            </a:r>
            <a:r>
              <a:rPr lang="fr-FR" sz="1600" dirty="0" smtClean="0"/>
              <a:t>réparties </a:t>
            </a:r>
            <a:r>
              <a:rPr lang="fr-FR" sz="1600" dirty="0"/>
              <a:t>au prorata </a:t>
            </a:r>
            <a:r>
              <a:rPr lang="fr-FR" sz="1600" dirty="0" smtClean="0"/>
              <a:t>(les immigrés en supportent leur part, et sans effet d’échelle). </a:t>
            </a:r>
            <a:br>
              <a:rPr lang="fr-FR" sz="1600" dirty="0" smtClean="0"/>
            </a:br>
            <a:r>
              <a:rPr lang="fr-FR" sz="1600" dirty="0" smtClean="0"/>
              <a:t>A </a:t>
            </a:r>
            <a:r>
              <a:rPr lang="fr-FR" sz="1600" dirty="0"/>
              <a:t>l’autre extrême, si on considérait ces dépenses (14 à 18% du PIB) comme indépendantes de l’immigration, la contribution totale nette </a:t>
            </a:r>
            <a:r>
              <a:rPr lang="fr-FR" sz="1600" dirty="0" smtClean="0"/>
              <a:t>des </a:t>
            </a:r>
            <a:r>
              <a:rPr lang="fr-FR" sz="1600" dirty="0"/>
              <a:t>immigrés aux finances publiques serait positive</a:t>
            </a:r>
            <a:r>
              <a:rPr lang="fr-FR" sz="1600" dirty="0" smtClean="0"/>
              <a:t>.</a:t>
            </a:r>
          </a:p>
          <a:p>
            <a:pPr marL="285750" indent="-285750" algn="just">
              <a:buFont typeface="Wingdings" panose="05000000000000000000" pitchFamily="2" charset="2"/>
              <a:buChar char="ü"/>
            </a:pPr>
            <a:endParaRPr lang="fr-FR" sz="1600" dirty="0" smtClean="0"/>
          </a:p>
          <a:p>
            <a:pPr marL="285750" indent="-285750" algn="just">
              <a:buFont typeface="Wingdings" panose="05000000000000000000" pitchFamily="2" charset="2"/>
              <a:buChar char="ü"/>
            </a:pPr>
            <a:r>
              <a:rPr lang="fr-FR" sz="1600" dirty="0" smtClean="0"/>
              <a:t>Concernant </a:t>
            </a:r>
            <a:r>
              <a:rPr lang="fr-FR" sz="1600" dirty="0"/>
              <a:t>les dépenses individualisables :</a:t>
            </a:r>
          </a:p>
          <a:p>
            <a:pPr lvl="0" algn="just"/>
            <a:r>
              <a:rPr lang="fr-FR" sz="1600" dirty="0"/>
              <a:t>de </a:t>
            </a:r>
            <a:r>
              <a:rPr lang="fr-FR" sz="1600" u="sng" dirty="0"/>
              <a:t>santé</a:t>
            </a:r>
            <a:r>
              <a:rPr lang="fr-FR" sz="1600" dirty="0"/>
              <a:t> </a:t>
            </a:r>
            <a:r>
              <a:rPr lang="fr-FR" sz="1600" dirty="0" smtClean="0"/>
              <a:t>(AME comprise): </a:t>
            </a:r>
            <a:r>
              <a:rPr lang="fr-FR" sz="1600" dirty="0"/>
              <a:t>pas de différence nette avec les non-immigrés (les immigrés sont plutôt en meilleure santé à leur arrivée, hésitent d’abord à se faire soigner ou ignorent leurs droits et privilégient généralistes et services d’urgence plutôt que spécialistes, mais leur état de santé tend en se détériorer au fil des ans en rejoignant celui des catégories non-immigrées défavorisées) </a:t>
            </a:r>
            <a:endParaRPr lang="fr-FR" sz="1600" dirty="0" smtClean="0"/>
          </a:p>
          <a:p>
            <a:pPr lvl="0" algn="just"/>
            <a:endParaRPr lang="fr-FR" sz="1600" dirty="0"/>
          </a:p>
          <a:p>
            <a:pPr lvl="0" algn="just"/>
            <a:r>
              <a:rPr lang="fr-FR" sz="1600" dirty="0"/>
              <a:t>de </a:t>
            </a:r>
            <a:r>
              <a:rPr lang="fr-FR" sz="1600" u="sng" dirty="0"/>
              <a:t>logement</a:t>
            </a:r>
            <a:r>
              <a:rPr lang="fr-FR" sz="1600" dirty="0"/>
              <a:t> :  surconsommation des logement sociaux par les </a:t>
            </a:r>
            <a:r>
              <a:rPr lang="fr-FR" sz="1600" dirty="0" smtClean="0"/>
              <a:t>immigrés (surreprésentation </a:t>
            </a:r>
            <a:r>
              <a:rPr lang="fr-FR" sz="1600" dirty="0"/>
              <a:t>dans les moindres salaires et dans les agglomérations en tension, </a:t>
            </a:r>
            <a:r>
              <a:rPr lang="fr-FR" sz="1600" dirty="0" smtClean="0"/>
              <a:t> absence </a:t>
            </a:r>
            <a:r>
              <a:rPr lang="fr-FR" sz="1600" dirty="0"/>
              <a:t>de garants pour louer dans le parc privé) ; mais l’impact sur les finances publiques est très limité (0,01 à 0,02 point de PIB</a:t>
            </a:r>
            <a:r>
              <a:rPr lang="fr-FR" sz="1600" dirty="0" smtClean="0"/>
              <a:t>)</a:t>
            </a:r>
          </a:p>
          <a:p>
            <a:pPr lvl="0" algn="just"/>
            <a:endParaRPr lang="fr-FR" sz="1600" dirty="0"/>
          </a:p>
          <a:p>
            <a:pPr lvl="0" algn="just"/>
            <a:r>
              <a:rPr lang="fr-FR" sz="1600" dirty="0"/>
              <a:t>des </a:t>
            </a:r>
            <a:r>
              <a:rPr lang="fr-FR" sz="1600" u="sng" dirty="0"/>
              <a:t>dépenses spécifiques</a:t>
            </a:r>
            <a:r>
              <a:rPr lang="fr-FR" sz="1600" dirty="0"/>
              <a:t> limitées (mineurs non accompagnés, formations linguistiques,....) : impact inférieur à 0,1 point de PIB. Par contre, on pourrait y ajouter la gestion de l’immigration irrégulière (0,1 point de PIB), non prises en compte </a:t>
            </a:r>
            <a:r>
              <a:rPr lang="fr-FR" sz="1600" dirty="0" smtClean="0"/>
              <a:t>par l’étude CEPII.</a:t>
            </a:r>
            <a:endParaRPr lang="fr-FR" dirty="0"/>
          </a:p>
        </p:txBody>
      </p:sp>
      <p:sp>
        <p:nvSpPr>
          <p:cNvPr id="5" name="ZoneTexte 4"/>
          <p:cNvSpPr txBox="1"/>
          <p:nvPr/>
        </p:nvSpPr>
        <p:spPr>
          <a:xfrm>
            <a:off x="4932040" y="1556792"/>
            <a:ext cx="3816424" cy="369332"/>
          </a:xfrm>
          <a:prstGeom prst="rect">
            <a:avLst/>
          </a:prstGeom>
          <a:noFill/>
        </p:spPr>
        <p:txBody>
          <a:bodyPr wrap="square" rtlCol="0">
            <a:spAutoFit/>
          </a:bodyPr>
          <a:lstStyle/>
          <a:p>
            <a:pPr marL="285750" indent="-285750">
              <a:buFont typeface="Wingdings" panose="05000000000000000000" pitchFamily="2" charset="2"/>
              <a:buChar char="q"/>
            </a:pPr>
            <a:r>
              <a:rPr lang="fr-FR" u="sng" dirty="0" smtClean="0"/>
              <a:t>Autres dépenses publiques </a:t>
            </a:r>
            <a:r>
              <a:rPr lang="fr-FR" dirty="0" smtClean="0"/>
              <a:t>(0)</a:t>
            </a:r>
            <a:endParaRPr lang="fr-FR" dirty="0"/>
          </a:p>
        </p:txBody>
      </p:sp>
    </p:spTree>
    <p:extLst>
      <p:ext uri="{BB962C8B-B14F-4D97-AF65-F5344CB8AC3E}">
        <p14:creationId xmlns:p14="http://schemas.microsoft.com/office/powerpoint/2010/main" val="42025823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a:bodyPr>
          <a:lstStyle/>
          <a:p>
            <a:r>
              <a:rPr lang="fr-FR" sz="4000" dirty="0" smtClean="0"/>
              <a:t>L’impact sur la croissance</a:t>
            </a:r>
            <a:endParaRPr lang="fr-FR" sz="4000" dirty="0"/>
          </a:p>
        </p:txBody>
      </p:sp>
      <p:sp>
        <p:nvSpPr>
          <p:cNvPr id="6" name="ZoneTexte 5"/>
          <p:cNvSpPr txBox="1"/>
          <p:nvPr/>
        </p:nvSpPr>
        <p:spPr>
          <a:xfrm>
            <a:off x="395535" y="1844824"/>
            <a:ext cx="8347559" cy="3970318"/>
          </a:xfrm>
          <a:prstGeom prst="rect">
            <a:avLst/>
          </a:prstGeom>
          <a:noFill/>
        </p:spPr>
        <p:txBody>
          <a:bodyPr wrap="square" rtlCol="0">
            <a:spAutoFit/>
          </a:bodyPr>
          <a:lstStyle/>
          <a:p>
            <a:pPr marL="285750" indent="-285750" algn="just">
              <a:buFont typeface="Wingdings" panose="05000000000000000000" pitchFamily="2" charset="2"/>
              <a:buChar char="q"/>
            </a:pPr>
            <a:r>
              <a:rPr lang="fr-FR" b="1" dirty="0"/>
              <a:t>À court terme, l’immigration augmente le PIB </a:t>
            </a:r>
            <a:r>
              <a:rPr lang="fr-FR" dirty="0"/>
              <a:t>par la hausse induite de la population totale du pays d’accueil et par ses effets positifs notamment sur la consommation et l’investissement  public.</a:t>
            </a:r>
          </a:p>
          <a:p>
            <a:pPr algn="just"/>
            <a:r>
              <a:rPr lang="fr-FR" i="1" dirty="0"/>
              <a:t> </a:t>
            </a:r>
            <a:endParaRPr lang="fr-FR" dirty="0"/>
          </a:p>
          <a:p>
            <a:pPr marL="285750" indent="-285750" algn="just">
              <a:buFont typeface="Wingdings" panose="05000000000000000000" pitchFamily="2" charset="2"/>
              <a:buChar char="q"/>
            </a:pPr>
            <a:r>
              <a:rPr lang="fr-FR" b="1" dirty="0"/>
              <a:t>A long terme</a:t>
            </a:r>
            <a:r>
              <a:rPr lang="fr-FR" dirty="0"/>
              <a:t>, les études empiriques, souvent peu spécifiques à la France, concluent pour la plupart à un </a:t>
            </a:r>
            <a:r>
              <a:rPr lang="fr-FR" b="1" dirty="0"/>
              <a:t>effet positif de l’immigration sur le PIB par habitant</a:t>
            </a:r>
            <a:r>
              <a:rPr lang="fr-FR" dirty="0"/>
              <a:t>, moins net cependant dans les pays les plus développés que dans les pays émergents. Cet effet positif passe principalement par l’amélioration de la productivité globale </a:t>
            </a:r>
            <a:r>
              <a:rPr lang="fr-FR" dirty="0" smtClean="0"/>
              <a:t>:</a:t>
            </a:r>
          </a:p>
          <a:p>
            <a:pPr algn="just"/>
            <a:endParaRPr lang="fr-FR" dirty="0"/>
          </a:p>
          <a:p>
            <a:pPr marL="742950" lvl="1" indent="-285750" algn="just">
              <a:buFont typeface="Wingdings" panose="05000000000000000000" pitchFamily="2" charset="2"/>
              <a:buChar char="ü"/>
            </a:pPr>
            <a:r>
              <a:rPr lang="fr-FR" dirty="0"/>
              <a:t>complémentarité des travailleurs (plus grande mobilité professionnelle et géographique des immigrés, complémentarité des </a:t>
            </a:r>
            <a:r>
              <a:rPr lang="fr-FR" dirty="0" smtClean="0"/>
              <a:t>compétences),</a:t>
            </a:r>
          </a:p>
          <a:p>
            <a:pPr marL="742950" lvl="1" indent="-285750" algn="just">
              <a:buFont typeface="Wingdings" panose="05000000000000000000" pitchFamily="2" charset="2"/>
              <a:buChar char="ü"/>
            </a:pPr>
            <a:endParaRPr lang="fr-FR" dirty="0"/>
          </a:p>
          <a:p>
            <a:pPr marL="742950" lvl="1" indent="-285750" algn="just">
              <a:buFont typeface="Wingdings" panose="05000000000000000000" pitchFamily="2" charset="2"/>
              <a:buChar char="ü"/>
            </a:pPr>
            <a:r>
              <a:rPr lang="fr-FR" dirty="0"/>
              <a:t>moindre aversion au risque, état d’esprit plus entrepreneurial, diversité des approches favorable à </a:t>
            </a:r>
            <a:r>
              <a:rPr lang="fr-FR" dirty="0" smtClean="0"/>
              <a:t>l’innovation.</a:t>
            </a:r>
            <a:endParaRPr lang="fr-FR" dirty="0"/>
          </a:p>
        </p:txBody>
      </p:sp>
    </p:spTree>
    <p:extLst>
      <p:ext uri="{BB962C8B-B14F-4D97-AF65-F5344CB8AC3E}">
        <p14:creationId xmlns:p14="http://schemas.microsoft.com/office/powerpoint/2010/main" val="18616088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a:bodyPr>
          <a:lstStyle/>
          <a:p>
            <a:r>
              <a:rPr lang="fr-FR" sz="4000" dirty="0" smtClean="0"/>
              <a:t>Peur de la délinquance ? (1/3)</a:t>
            </a:r>
            <a:endParaRPr lang="fr-FR" sz="4000" dirty="0"/>
          </a:p>
        </p:txBody>
      </p:sp>
      <p:sp>
        <p:nvSpPr>
          <p:cNvPr id="5" name="ZoneTexte 4"/>
          <p:cNvSpPr txBox="1"/>
          <p:nvPr/>
        </p:nvSpPr>
        <p:spPr>
          <a:xfrm>
            <a:off x="467544" y="1772816"/>
            <a:ext cx="5472608" cy="369332"/>
          </a:xfrm>
          <a:prstGeom prst="rect">
            <a:avLst/>
          </a:prstGeom>
          <a:solidFill>
            <a:schemeClr val="accent6"/>
          </a:solidFill>
        </p:spPr>
        <p:txBody>
          <a:bodyPr wrap="square" rtlCol="0">
            <a:spAutoFit/>
          </a:bodyPr>
          <a:lstStyle/>
          <a:p>
            <a:pPr algn="ctr"/>
            <a:r>
              <a:rPr lang="fr-FR" dirty="0" smtClean="0"/>
              <a:t>Immigration : un impact spécifique sur l’insécurité ?</a:t>
            </a:r>
            <a:endParaRPr lang="fr-FR" dirty="0"/>
          </a:p>
        </p:txBody>
      </p:sp>
      <p:sp>
        <p:nvSpPr>
          <p:cNvPr id="7" name="ZoneTexte 6"/>
          <p:cNvSpPr txBox="1"/>
          <p:nvPr/>
        </p:nvSpPr>
        <p:spPr>
          <a:xfrm>
            <a:off x="477589" y="2359912"/>
            <a:ext cx="8198867" cy="3693319"/>
          </a:xfrm>
          <a:prstGeom prst="rect">
            <a:avLst/>
          </a:prstGeom>
          <a:noFill/>
        </p:spPr>
        <p:txBody>
          <a:bodyPr wrap="square" rtlCol="0">
            <a:spAutoFit/>
          </a:bodyPr>
          <a:lstStyle/>
          <a:p>
            <a:r>
              <a:rPr lang="fr-FR" dirty="0" smtClean="0"/>
              <a:t>Extraits du Bilan statistique 2019 du Ministère de l’Intérieur qui isole non les immigrés mais les étrangers (voir page suivante). Rappel : parmi les étrangers, ceux résidant en France représentaient 7,4 % de la population.</a:t>
            </a:r>
          </a:p>
          <a:p>
            <a:endParaRPr lang="fr-FR" dirty="0"/>
          </a:p>
          <a:p>
            <a:r>
              <a:rPr lang="fr-FR" dirty="0" smtClean="0"/>
              <a:t>Une analyse par classe d’âge permet aussi de repérer la contribution des 13-29 ans dans les personnes « mises en cause » dans les crimes et délits par la police et la gendarmerie (les condamnations par la justice peuvent différer). Rappel : les jeunes de 13 à 29 ans représentent 20% de la population française.</a:t>
            </a:r>
          </a:p>
          <a:p>
            <a:endParaRPr lang="fr-FR" dirty="0"/>
          </a:p>
          <a:p>
            <a:r>
              <a:rPr lang="fr-FR" dirty="0" smtClean="0"/>
              <a:t>Constats : </a:t>
            </a:r>
          </a:p>
          <a:p>
            <a:pPr marL="285750" indent="-285750">
              <a:buFont typeface="Wingdings" panose="05000000000000000000" pitchFamily="2" charset="2"/>
              <a:buChar char="q"/>
            </a:pPr>
            <a:r>
              <a:rPr lang="fr-FR" b="1" dirty="0" smtClean="0"/>
              <a:t>Les jeunes et les étrangers surreprésentés dans les personnes « mises en cause »</a:t>
            </a:r>
          </a:p>
          <a:p>
            <a:pPr marL="285750" indent="-285750">
              <a:buFont typeface="Wingdings" panose="05000000000000000000" pitchFamily="2" charset="2"/>
              <a:buChar char="q"/>
            </a:pPr>
            <a:endParaRPr lang="fr-FR" b="1" dirty="0"/>
          </a:p>
          <a:p>
            <a:pPr marL="285750" indent="-285750">
              <a:buFont typeface="Wingdings" panose="05000000000000000000" pitchFamily="2" charset="2"/>
              <a:buChar char="q"/>
            </a:pPr>
            <a:r>
              <a:rPr lang="fr-FR" b="1" dirty="0" smtClean="0"/>
              <a:t>Les étrangers surreprésentés aussi dans les victimes</a:t>
            </a:r>
            <a:endParaRPr lang="fr-FR" b="1" dirty="0"/>
          </a:p>
        </p:txBody>
      </p:sp>
    </p:spTree>
    <p:extLst>
      <p:ext uri="{BB962C8B-B14F-4D97-AF65-F5344CB8AC3E}">
        <p14:creationId xmlns:p14="http://schemas.microsoft.com/office/powerpoint/2010/main" val="31368739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a:bodyPr>
          <a:lstStyle/>
          <a:p>
            <a:r>
              <a:rPr lang="fr-FR" sz="4000" dirty="0" smtClean="0"/>
              <a:t>Peur de la délinquance ? (2/3)</a:t>
            </a:r>
            <a:endParaRPr lang="fr-FR" sz="4000" dirty="0"/>
          </a:p>
        </p:txBody>
      </p:sp>
      <p:graphicFrame>
        <p:nvGraphicFramePr>
          <p:cNvPr id="6" name="Tableau 5"/>
          <p:cNvGraphicFramePr>
            <a:graphicFrameLocks noGrp="1"/>
          </p:cNvGraphicFramePr>
          <p:nvPr>
            <p:extLst>
              <p:ext uri="{D42A27DB-BD31-4B8C-83A1-F6EECF244321}">
                <p14:modId xmlns:p14="http://schemas.microsoft.com/office/powerpoint/2010/main" val="3327460566"/>
              </p:ext>
            </p:extLst>
          </p:nvPr>
        </p:nvGraphicFramePr>
        <p:xfrm>
          <a:off x="467544" y="1700808"/>
          <a:ext cx="8064896" cy="4439920"/>
        </p:xfrm>
        <a:graphic>
          <a:graphicData uri="http://schemas.openxmlformats.org/drawingml/2006/table">
            <a:tbl>
              <a:tblPr firstRow="1" bandRow="1">
                <a:tableStyleId>{93296810-A885-4BE3-A3E7-6D5BEEA58F35}</a:tableStyleId>
              </a:tblPr>
              <a:tblGrid>
                <a:gridCol w="4320480"/>
                <a:gridCol w="1296144"/>
                <a:gridCol w="1224136"/>
                <a:gridCol w="1224136"/>
              </a:tblGrid>
              <a:tr h="370840">
                <a:tc>
                  <a:txBody>
                    <a:bodyPr/>
                    <a:lstStyle/>
                    <a:p>
                      <a:pPr algn="ctr"/>
                      <a:r>
                        <a:rPr lang="fr-FR" sz="1400" dirty="0" smtClean="0">
                          <a:solidFill>
                            <a:schemeClr val="tx1"/>
                          </a:solidFill>
                        </a:rPr>
                        <a:t>Faits constatés</a:t>
                      </a:r>
                      <a:endParaRPr lang="fr-FR" sz="1400" dirty="0">
                        <a:solidFill>
                          <a:schemeClr val="tx1"/>
                        </a:solidFill>
                      </a:endParaRPr>
                    </a:p>
                  </a:txBody>
                  <a:tcPr anchor="ctr"/>
                </a:tc>
                <a:tc>
                  <a:txBody>
                    <a:bodyPr/>
                    <a:lstStyle/>
                    <a:p>
                      <a:pPr algn="ctr"/>
                      <a:r>
                        <a:rPr lang="fr-FR" sz="1400" dirty="0" smtClean="0">
                          <a:solidFill>
                            <a:schemeClr val="tx1"/>
                          </a:solidFill>
                        </a:rPr>
                        <a:t>% de 13-29ans</a:t>
                      </a:r>
                    </a:p>
                    <a:p>
                      <a:pPr algn="ctr"/>
                      <a:r>
                        <a:rPr lang="fr-FR" sz="1400" dirty="0" smtClean="0">
                          <a:solidFill>
                            <a:schemeClr val="tx1"/>
                          </a:solidFill>
                        </a:rPr>
                        <a:t>dans les mis en cause</a:t>
                      </a:r>
                      <a:endParaRPr lang="fr-FR" sz="1400" dirty="0">
                        <a:solidFill>
                          <a:schemeClr val="tx1"/>
                        </a:solidFill>
                      </a:endParaRPr>
                    </a:p>
                  </a:txBody>
                  <a:tcPr/>
                </a:tc>
                <a:tc>
                  <a:txBody>
                    <a:bodyPr/>
                    <a:lstStyle/>
                    <a:p>
                      <a:pPr algn="ctr"/>
                      <a:r>
                        <a:rPr lang="fr-FR" sz="1400" dirty="0" smtClean="0">
                          <a:solidFill>
                            <a:schemeClr val="tx1"/>
                          </a:solidFill>
                        </a:rPr>
                        <a:t>% d’étrangers dans les mis en cause</a:t>
                      </a:r>
                      <a:endParaRPr lang="fr-FR" sz="1400" dirty="0">
                        <a:solidFill>
                          <a:schemeClr val="tx1"/>
                        </a:solidFill>
                      </a:endParaRPr>
                    </a:p>
                  </a:txBody>
                  <a:tcPr/>
                </a:tc>
                <a:tc>
                  <a:txBody>
                    <a:bodyPr/>
                    <a:lstStyle/>
                    <a:p>
                      <a:pPr algn="ctr"/>
                      <a:r>
                        <a:rPr lang="fr-FR" sz="1400" dirty="0" smtClean="0">
                          <a:solidFill>
                            <a:schemeClr val="tx1"/>
                          </a:solidFill>
                        </a:rPr>
                        <a:t>% d’étrangers dans les victimes</a:t>
                      </a:r>
                      <a:endParaRPr lang="fr-FR" sz="1400" dirty="0">
                        <a:solidFill>
                          <a:schemeClr val="tx1"/>
                        </a:solidFill>
                      </a:endParaRPr>
                    </a:p>
                  </a:txBody>
                  <a:tcPr/>
                </a:tc>
              </a:tr>
              <a:tr h="370840">
                <a:tc>
                  <a:txBody>
                    <a:bodyPr/>
                    <a:lstStyle/>
                    <a:p>
                      <a:r>
                        <a:rPr lang="fr-FR" sz="1600" dirty="0" smtClean="0"/>
                        <a:t>Homicides</a:t>
                      </a:r>
                      <a:endParaRPr lang="fr-FR" sz="1600" dirty="0"/>
                    </a:p>
                  </a:txBody>
                  <a:tcPr/>
                </a:tc>
                <a:tc>
                  <a:txBody>
                    <a:bodyPr/>
                    <a:lstStyle/>
                    <a:p>
                      <a:pPr marL="457200">
                        <a:lnSpc>
                          <a:spcPct val="115000"/>
                        </a:lnSpc>
                        <a:spcAft>
                          <a:spcPts val="0"/>
                        </a:spcAft>
                      </a:pPr>
                      <a:r>
                        <a:rPr lang="fr-FR" sz="1400" dirty="0">
                          <a:effectLst/>
                          <a:latin typeface="Calibri"/>
                          <a:ea typeface="Calibri"/>
                          <a:cs typeface="Calibri"/>
                        </a:rPr>
                        <a:t>45%</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17%</a:t>
                      </a:r>
                      <a:endParaRPr lang="fr-FR" sz="140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25%</a:t>
                      </a:r>
                      <a:endParaRPr lang="fr-FR" sz="1400">
                        <a:effectLst/>
                        <a:latin typeface="Calibri"/>
                        <a:ea typeface="Calibri"/>
                        <a:cs typeface="Times New Roman"/>
                      </a:endParaRPr>
                    </a:p>
                  </a:txBody>
                  <a:tcPr marL="68580" marR="68580" marT="0" marB="0"/>
                </a:tc>
              </a:tr>
              <a:tr h="370840">
                <a:tc>
                  <a:txBody>
                    <a:bodyPr/>
                    <a:lstStyle/>
                    <a:p>
                      <a:r>
                        <a:rPr lang="fr-FR" sz="1600" dirty="0" smtClean="0"/>
                        <a:t>Coups</a:t>
                      </a:r>
                      <a:r>
                        <a:rPr lang="fr-FR" sz="1600" baseline="0" dirty="0" smtClean="0"/>
                        <a:t> et blessures volontaires  </a:t>
                      </a:r>
                      <a:r>
                        <a:rPr lang="fr-FR" sz="1200" baseline="0" dirty="0" smtClean="0"/>
                        <a:t>(sur plus de 14 ans)</a:t>
                      </a:r>
                      <a:endParaRPr lang="fr-FR" sz="1200" dirty="0"/>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40%</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15%</a:t>
                      </a:r>
                      <a:endParaRPr lang="fr-FR" sz="140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23%</a:t>
                      </a:r>
                      <a:endParaRPr lang="fr-FR" sz="1400">
                        <a:effectLst/>
                        <a:latin typeface="Calibri"/>
                        <a:ea typeface="Calibri"/>
                        <a:cs typeface="Times New Roman"/>
                      </a:endParaRPr>
                    </a:p>
                  </a:txBody>
                  <a:tcPr marL="68580" marR="68580" marT="0" marB="0"/>
                </a:tc>
              </a:tr>
              <a:tr h="370840">
                <a:tc>
                  <a:txBody>
                    <a:bodyPr/>
                    <a:lstStyle/>
                    <a:p>
                      <a:r>
                        <a:rPr lang="fr-FR" sz="1600" dirty="0" smtClean="0"/>
                        <a:t>Violences sexuelles</a:t>
                      </a:r>
                      <a:endParaRPr lang="fr-FR" sz="1600" dirty="0"/>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43%</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14%</a:t>
                      </a:r>
                      <a:endParaRPr lang="fr-FR" sz="140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11%</a:t>
                      </a:r>
                      <a:endParaRPr lang="fr-FR" sz="1400">
                        <a:effectLst/>
                        <a:latin typeface="Calibri"/>
                        <a:ea typeface="Calibri"/>
                        <a:cs typeface="Times New Roman"/>
                      </a:endParaRPr>
                    </a:p>
                  </a:txBody>
                  <a:tcPr marL="68580" marR="68580" marT="0" marB="0"/>
                </a:tc>
              </a:tr>
              <a:tr h="370840">
                <a:tc>
                  <a:txBody>
                    <a:bodyPr/>
                    <a:lstStyle/>
                    <a:p>
                      <a:r>
                        <a:rPr lang="fr-FR" sz="1600" dirty="0" smtClean="0"/>
                        <a:t>Vols avec armes</a:t>
                      </a:r>
                      <a:endParaRPr lang="fr-FR" sz="1600" dirty="0"/>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80%</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18%</a:t>
                      </a:r>
                      <a:endParaRPr lang="fr-FR" sz="140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26%</a:t>
                      </a:r>
                      <a:endParaRPr lang="fr-FR" sz="1400">
                        <a:effectLst/>
                        <a:latin typeface="Calibri"/>
                        <a:ea typeface="Calibri"/>
                        <a:cs typeface="Times New Roman"/>
                      </a:endParaRPr>
                    </a:p>
                  </a:txBody>
                  <a:tcPr marL="68580" marR="68580" marT="0" marB="0"/>
                </a:tc>
              </a:tr>
              <a:tr h="370840">
                <a:tc>
                  <a:txBody>
                    <a:bodyPr/>
                    <a:lstStyle/>
                    <a:p>
                      <a:r>
                        <a:rPr lang="fr-FR" sz="1600" dirty="0" smtClean="0"/>
                        <a:t>Vols violents sans armes</a:t>
                      </a:r>
                      <a:endParaRPr lang="fr-FR" sz="1600" dirty="0"/>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82%</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31%</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27%</a:t>
                      </a:r>
                      <a:endParaRPr lang="fr-FR" sz="1400">
                        <a:effectLst/>
                        <a:latin typeface="Calibri"/>
                        <a:ea typeface="Calibri"/>
                        <a:cs typeface="Times New Roman"/>
                      </a:endParaRPr>
                    </a:p>
                  </a:txBody>
                  <a:tcPr marL="68580" marR="68580" marT="0" marB="0"/>
                </a:tc>
              </a:tr>
              <a:tr h="370840">
                <a:tc>
                  <a:txBody>
                    <a:bodyPr/>
                    <a:lstStyle/>
                    <a:p>
                      <a:r>
                        <a:rPr lang="fr-FR" sz="1600" dirty="0" smtClean="0"/>
                        <a:t>Vols sans violence contre des personnes</a:t>
                      </a:r>
                      <a:endParaRPr lang="fr-FR" sz="1600" dirty="0"/>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58%</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30%</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25%</a:t>
                      </a:r>
                      <a:endParaRPr lang="fr-FR" sz="1400">
                        <a:effectLst/>
                        <a:latin typeface="Calibri"/>
                        <a:ea typeface="Calibri"/>
                        <a:cs typeface="Times New Roman"/>
                      </a:endParaRPr>
                    </a:p>
                  </a:txBody>
                  <a:tcPr marL="68580" marR="68580" marT="0" marB="0"/>
                </a:tc>
              </a:tr>
              <a:tr h="370840">
                <a:tc>
                  <a:txBody>
                    <a:bodyPr/>
                    <a:lstStyle/>
                    <a:p>
                      <a:r>
                        <a:rPr lang="fr-FR" sz="1600" dirty="0" smtClean="0"/>
                        <a:t>Cambriolages de logements</a:t>
                      </a:r>
                      <a:endParaRPr lang="fr-FR" sz="1600" dirty="0"/>
                    </a:p>
                  </a:txBody>
                  <a:tcPr marL="68580" marR="68580" marT="0" marB="0"/>
                </a:tc>
                <a:tc>
                  <a:txBody>
                    <a:bodyPr/>
                    <a:lstStyle/>
                    <a:p>
                      <a:pPr marL="457200">
                        <a:lnSpc>
                          <a:spcPct val="115000"/>
                        </a:lnSpc>
                        <a:spcAft>
                          <a:spcPts val="0"/>
                        </a:spcAft>
                      </a:pPr>
                      <a:r>
                        <a:rPr lang="fr-FR" sz="1400">
                          <a:effectLst/>
                          <a:latin typeface="Calibri"/>
                          <a:ea typeface="Calibri"/>
                          <a:cs typeface="Calibri"/>
                        </a:rPr>
                        <a:t>71%</a:t>
                      </a:r>
                      <a:endParaRPr lang="fr-FR" sz="140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29%</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15%</a:t>
                      </a:r>
                      <a:endParaRPr lang="fr-FR" sz="1400">
                        <a:effectLst/>
                        <a:latin typeface="Calibri"/>
                        <a:ea typeface="Calibri"/>
                        <a:cs typeface="Times New Roman"/>
                      </a:endParaRPr>
                    </a:p>
                  </a:txBody>
                  <a:tcPr marL="68580" marR="68580" marT="0" marB="0"/>
                </a:tc>
              </a:tr>
              <a:tr h="370840">
                <a:tc>
                  <a:txBody>
                    <a:bodyPr/>
                    <a:lstStyle/>
                    <a:p>
                      <a:r>
                        <a:rPr lang="fr-FR" sz="1600" dirty="0" smtClean="0"/>
                        <a:t>Vols de véhicules motorisés</a:t>
                      </a:r>
                      <a:endParaRPr lang="fr-FR" sz="1600" dirty="0"/>
                    </a:p>
                  </a:txBody>
                  <a:tcPr marL="68580" marR="68580" marT="0" marB="0"/>
                </a:tc>
                <a:tc>
                  <a:txBody>
                    <a:bodyPr/>
                    <a:lstStyle/>
                    <a:p>
                      <a:pPr marL="457200">
                        <a:lnSpc>
                          <a:spcPct val="115000"/>
                        </a:lnSpc>
                        <a:spcAft>
                          <a:spcPts val="0"/>
                        </a:spcAft>
                      </a:pPr>
                      <a:r>
                        <a:rPr lang="fr-FR" sz="1400">
                          <a:effectLst/>
                          <a:latin typeface="Calibri"/>
                          <a:ea typeface="Calibri"/>
                          <a:cs typeface="Calibri"/>
                        </a:rPr>
                        <a:t>79%</a:t>
                      </a:r>
                      <a:endParaRPr lang="fr-FR" sz="140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8%</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17%</a:t>
                      </a:r>
                      <a:endParaRPr lang="fr-FR" sz="1400">
                        <a:effectLst/>
                        <a:latin typeface="Calibri"/>
                        <a:ea typeface="Calibri"/>
                        <a:cs typeface="Times New Roman"/>
                      </a:endParaRPr>
                    </a:p>
                  </a:txBody>
                  <a:tcPr marL="68580" marR="68580" marT="0" marB="0"/>
                </a:tc>
              </a:tr>
              <a:tr h="370840">
                <a:tc>
                  <a:txBody>
                    <a:bodyPr/>
                    <a:lstStyle/>
                    <a:p>
                      <a:r>
                        <a:rPr lang="fr-FR" sz="1600" dirty="0" smtClean="0"/>
                        <a:t>Vols dans les véhicules ou d’accessoires véhicules</a:t>
                      </a:r>
                      <a:endParaRPr lang="fr-FR" sz="1600" dirty="0"/>
                    </a:p>
                  </a:txBody>
                  <a:tcPr marL="68580" marR="68580" marT="0" marB="0"/>
                </a:tc>
                <a:tc>
                  <a:txBody>
                    <a:bodyPr/>
                    <a:lstStyle/>
                    <a:p>
                      <a:pPr marL="457200">
                        <a:lnSpc>
                          <a:spcPct val="115000"/>
                        </a:lnSpc>
                        <a:spcAft>
                          <a:spcPts val="0"/>
                        </a:spcAft>
                      </a:pPr>
                      <a:r>
                        <a:rPr lang="fr-FR" sz="1400">
                          <a:effectLst/>
                          <a:latin typeface="Calibri"/>
                          <a:ea typeface="Calibri"/>
                          <a:cs typeface="Calibri"/>
                        </a:rPr>
                        <a:t>70%</a:t>
                      </a:r>
                      <a:endParaRPr lang="fr-FR" sz="140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27%</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a:effectLst/>
                          <a:latin typeface="Calibri"/>
                          <a:ea typeface="Calibri"/>
                          <a:cs typeface="Calibri"/>
                        </a:rPr>
                        <a:t>17%</a:t>
                      </a:r>
                      <a:endParaRPr lang="fr-FR" sz="1400">
                        <a:effectLst/>
                        <a:latin typeface="Calibri"/>
                        <a:ea typeface="Calibri"/>
                        <a:cs typeface="Times New Roman"/>
                      </a:endParaRPr>
                    </a:p>
                  </a:txBody>
                  <a:tcPr marL="68580" marR="68580" marT="0" marB="0"/>
                </a:tc>
              </a:tr>
              <a:tr h="370840">
                <a:tc>
                  <a:txBody>
                    <a:bodyPr/>
                    <a:lstStyle/>
                    <a:p>
                      <a:r>
                        <a:rPr lang="fr-FR" sz="1600" dirty="0" smtClean="0"/>
                        <a:t>Escroqueries</a:t>
                      </a:r>
                      <a:r>
                        <a:rPr lang="fr-FR" sz="1600" baseline="0" dirty="0" smtClean="0"/>
                        <a:t> et infractions assimilées</a:t>
                      </a:r>
                      <a:endParaRPr lang="fr-FR" sz="1600" dirty="0"/>
                    </a:p>
                  </a:txBody>
                  <a:tcPr marL="68580" marR="68580" marT="0" marB="0"/>
                </a:tc>
                <a:tc>
                  <a:txBody>
                    <a:bodyPr/>
                    <a:lstStyle/>
                    <a:p>
                      <a:pPr marL="457200">
                        <a:lnSpc>
                          <a:spcPct val="115000"/>
                        </a:lnSpc>
                        <a:spcAft>
                          <a:spcPts val="0"/>
                        </a:spcAft>
                      </a:pPr>
                      <a:r>
                        <a:rPr lang="fr-FR" sz="1400">
                          <a:effectLst/>
                          <a:latin typeface="Calibri"/>
                          <a:ea typeface="Calibri"/>
                          <a:cs typeface="Calibri"/>
                        </a:rPr>
                        <a:t>37%</a:t>
                      </a:r>
                      <a:endParaRPr lang="fr-FR" sz="140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13%</a:t>
                      </a:r>
                      <a:endParaRPr lang="fr-FR" sz="1400" dirty="0">
                        <a:effectLst/>
                        <a:latin typeface="Calibri"/>
                        <a:ea typeface="Calibri"/>
                        <a:cs typeface="Times New Roman"/>
                      </a:endParaRPr>
                    </a:p>
                  </a:txBody>
                  <a:tcPr marL="68580" marR="68580" marT="0" marB="0"/>
                </a:tc>
                <a:tc>
                  <a:txBody>
                    <a:bodyPr/>
                    <a:lstStyle/>
                    <a:p>
                      <a:pPr marL="457200">
                        <a:lnSpc>
                          <a:spcPct val="115000"/>
                        </a:lnSpc>
                        <a:spcAft>
                          <a:spcPts val="0"/>
                        </a:spcAft>
                      </a:pPr>
                      <a:r>
                        <a:rPr lang="fr-FR" sz="1400" dirty="0">
                          <a:effectLst/>
                          <a:latin typeface="Calibri"/>
                          <a:ea typeface="Calibri"/>
                          <a:cs typeface="Calibri"/>
                        </a:rPr>
                        <a:t>8%</a:t>
                      </a:r>
                      <a:endParaRPr lang="fr-FR" sz="14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9088677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5"/>
          </a:solidFill>
          <a:ln>
            <a:solidFill>
              <a:schemeClr val="tx1"/>
            </a:solidFill>
          </a:ln>
        </p:spPr>
        <p:txBody>
          <a:bodyPr>
            <a:normAutofit/>
          </a:bodyPr>
          <a:lstStyle/>
          <a:p>
            <a:r>
              <a:rPr lang="fr-FR" sz="4000" dirty="0" smtClean="0"/>
              <a:t>Peur de la délinquance ? (3/3)</a:t>
            </a:r>
            <a:endParaRPr lang="fr-FR" sz="4000" dirty="0"/>
          </a:p>
        </p:txBody>
      </p:sp>
      <p:sp>
        <p:nvSpPr>
          <p:cNvPr id="5" name="ZoneTexte 4"/>
          <p:cNvSpPr txBox="1"/>
          <p:nvPr/>
        </p:nvSpPr>
        <p:spPr>
          <a:xfrm>
            <a:off x="251520" y="1772816"/>
            <a:ext cx="8712968" cy="369332"/>
          </a:xfrm>
          <a:prstGeom prst="rect">
            <a:avLst/>
          </a:prstGeom>
          <a:solidFill>
            <a:schemeClr val="accent6"/>
          </a:solidFill>
        </p:spPr>
        <p:txBody>
          <a:bodyPr wrap="square" rtlCol="0">
            <a:spAutoFit/>
          </a:bodyPr>
          <a:lstStyle/>
          <a:p>
            <a:pPr algn="ctr"/>
            <a:r>
              <a:rPr lang="fr-FR" dirty="0" smtClean="0"/>
              <a:t>L’exclusion sociale à la racine de la délinquance, chez les français comme chez les étrangers </a:t>
            </a:r>
            <a:endParaRPr lang="fr-FR" dirty="0"/>
          </a:p>
        </p:txBody>
      </p:sp>
      <p:sp>
        <p:nvSpPr>
          <p:cNvPr id="7" name="ZoneTexte 6"/>
          <p:cNvSpPr txBox="1"/>
          <p:nvPr/>
        </p:nvSpPr>
        <p:spPr>
          <a:xfrm>
            <a:off x="179513" y="2359911"/>
            <a:ext cx="8784976" cy="369332"/>
          </a:xfrm>
          <a:prstGeom prst="rect">
            <a:avLst/>
          </a:prstGeom>
          <a:noFill/>
        </p:spPr>
        <p:txBody>
          <a:bodyPr wrap="square" rtlCol="0">
            <a:spAutoFit/>
          </a:bodyPr>
          <a:lstStyle/>
          <a:p>
            <a:r>
              <a:rPr lang="fr-FR" dirty="0" smtClean="0"/>
              <a:t>Exemple d’étude approfondie de la délinquance chez les jeunes belges </a:t>
            </a:r>
            <a:r>
              <a:rPr lang="fr-FR" sz="1400" dirty="0" smtClean="0"/>
              <a:t>(Université Louvain, 2000) : </a:t>
            </a:r>
            <a:endParaRPr lang="fr-FR" sz="1400" b="1" dirty="0"/>
          </a:p>
        </p:txBody>
      </p:sp>
      <p:sp>
        <p:nvSpPr>
          <p:cNvPr id="3" name="ZoneTexte 2"/>
          <p:cNvSpPr txBox="1"/>
          <p:nvPr/>
        </p:nvSpPr>
        <p:spPr>
          <a:xfrm>
            <a:off x="251520" y="2763204"/>
            <a:ext cx="8568952" cy="3877985"/>
          </a:xfrm>
          <a:prstGeom prst="rect">
            <a:avLst/>
          </a:prstGeom>
          <a:noFill/>
        </p:spPr>
        <p:txBody>
          <a:bodyPr wrap="square" rtlCol="0">
            <a:spAutoFit/>
          </a:bodyPr>
          <a:lstStyle/>
          <a:p>
            <a:pPr marL="285750" indent="-285750">
              <a:buFont typeface="Wingdings" panose="05000000000000000000" pitchFamily="2" charset="2"/>
              <a:buChar char="q"/>
            </a:pPr>
            <a:r>
              <a:rPr lang="fr-FR" dirty="0" smtClean="0"/>
              <a:t>Facteurs explicatifs :</a:t>
            </a:r>
          </a:p>
          <a:p>
            <a:pPr marL="285750" indent="-285750">
              <a:buFont typeface="Wingdings" panose="05000000000000000000" pitchFamily="2" charset="2"/>
              <a:buChar char="ü"/>
            </a:pPr>
            <a:r>
              <a:rPr lang="fr-FR" dirty="0" smtClean="0"/>
              <a:t>« Renvoi de l’ école, absence scolaire d’un jour complet ou plus, fuguer,</a:t>
            </a:r>
          </a:p>
          <a:p>
            <a:pPr marL="285750" indent="-285750">
              <a:buFont typeface="Wingdings" panose="05000000000000000000" pitchFamily="2" charset="2"/>
              <a:buChar char="ü"/>
            </a:pPr>
            <a:r>
              <a:rPr lang="fr-FR" dirty="0" smtClean="0"/>
              <a:t>Parents qui ne demandent jamais où vont les jeunes, ou avec qui,</a:t>
            </a:r>
          </a:p>
          <a:p>
            <a:pPr marL="285750" indent="-285750">
              <a:buFont typeface="Wingdings" panose="05000000000000000000" pitchFamily="2" charset="2"/>
              <a:buChar char="ü"/>
            </a:pPr>
            <a:r>
              <a:rPr lang="fr-FR" dirty="0" smtClean="0"/>
              <a:t>Traîner dans la rue ou dans les </a:t>
            </a:r>
            <a:r>
              <a:rPr lang="fr-FR" dirty="0" err="1" smtClean="0"/>
              <a:t>lunaparks</a:t>
            </a:r>
            <a:r>
              <a:rPr lang="fr-FR" dirty="0" smtClean="0"/>
              <a:t> »</a:t>
            </a:r>
          </a:p>
          <a:p>
            <a:pPr marL="285750" indent="-285750">
              <a:buFont typeface="Wingdings" panose="05000000000000000000" pitchFamily="2" charset="2"/>
              <a:buChar char="ü"/>
            </a:pPr>
            <a:endParaRPr lang="fr-FR" dirty="0"/>
          </a:p>
          <a:p>
            <a:pPr marL="285750" indent="-285750">
              <a:buFont typeface="Wingdings" panose="05000000000000000000" pitchFamily="2" charset="2"/>
              <a:buChar char="q"/>
            </a:pPr>
            <a:r>
              <a:rPr lang="fr-FR" dirty="0" smtClean="0"/>
              <a:t>Avec ces facteurs, le risque de criminalité augmente encore si le milieu est défavorisé </a:t>
            </a:r>
            <a:r>
              <a:rPr lang="fr-FR" sz="1600" dirty="0" smtClean="0"/>
              <a:t>(mais si les enfants sont bien tenus et bien intégrés à l’école, la délinquance est moindre dans les milieux défavorisés).</a:t>
            </a:r>
          </a:p>
          <a:p>
            <a:pPr marL="285750" indent="-285750">
              <a:buFont typeface="Wingdings" panose="05000000000000000000" pitchFamily="2" charset="2"/>
              <a:buChar char="q"/>
            </a:pPr>
            <a:endParaRPr lang="fr-FR" sz="1600" dirty="0" smtClean="0"/>
          </a:p>
          <a:p>
            <a:pPr marL="285750" indent="-285750">
              <a:buFont typeface="Wingdings" panose="05000000000000000000" pitchFamily="2" charset="2"/>
              <a:buChar char="q"/>
            </a:pPr>
            <a:r>
              <a:rPr lang="fr-FR" dirty="0" smtClean="0"/>
              <a:t>Le fait « d’être un étranger » n’est pas un facteur explicatif en soi mais augmente la probabilité de se trouver dans les catégories défavorisées.</a:t>
            </a:r>
          </a:p>
          <a:p>
            <a:pPr marL="285750" indent="-285750">
              <a:buFont typeface="Wingdings" panose="05000000000000000000" pitchFamily="2" charset="2"/>
              <a:buChar char="q"/>
            </a:pPr>
            <a:endParaRPr lang="fr-FR" dirty="0" smtClean="0"/>
          </a:p>
          <a:p>
            <a:r>
              <a:rPr lang="fr-FR" dirty="0" smtClean="0"/>
              <a:t>Conclusion générale pour l’ONU «(« Outil d’évaluation pour la prévention du crime », ONUDC, 2011) : </a:t>
            </a:r>
            <a:r>
              <a:rPr lang="fr-FR" b="1" dirty="0" smtClean="0"/>
              <a:t>Lutter contre l’exclusion sociale contribue à prévenir la délinquance.</a:t>
            </a:r>
          </a:p>
        </p:txBody>
      </p:sp>
    </p:spTree>
    <p:extLst>
      <p:ext uri="{BB962C8B-B14F-4D97-AF65-F5344CB8AC3E}">
        <p14:creationId xmlns:p14="http://schemas.microsoft.com/office/powerpoint/2010/main" val="17082449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382" y="260648"/>
            <a:ext cx="8435280" cy="1143000"/>
          </a:xfrm>
          <a:solidFill>
            <a:schemeClr val="accent5"/>
          </a:solidFill>
          <a:ln>
            <a:solidFill>
              <a:schemeClr val="tx1"/>
            </a:solidFill>
          </a:ln>
        </p:spPr>
        <p:txBody>
          <a:bodyPr>
            <a:normAutofit fontScale="90000"/>
          </a:bodyPr>
          <a:lstStyle/>
          <a:p>
            <a:r>
              <a:rPr lang="fr-FR" sz="4000" dirty="0" smtClean="0"/>
              <a:t>Peur de perdre nos repères culturels ? (1/4)</a:t>
            </a:r>
            <a:endParaRPr lang="fr-FR" sz="4000" dirty="0"/>
          </a:p>
        </p:txBody>
      </p:sp>
      <p:sp>
        <p:nvSpPr>
          <p:cNvPr id="5" name="ZoneTexte 4"/>
          <p:cNvSpPr txBox="1"/>
          <p:nvPr/>
        </p:nvSpPr>
        <p:spPr>
          <a:xfrm>
            <a:off x="395536" y="1576465"/>
            <a:ext cx="5472608" cy="369332"/>
          </a:xfrm>
          <a:prstGeom prst="rect">
            <a:avLst/>
          </a:prstGeom>
          <a:solidFill>
            <a:schemeClr val="accent6"/>
          </a:solidFill>
        </p:spPr>
        <p:txBody>
          <a:bodyPr wrap="square" rtlCol="0">
            <a:spAutoFit/>
          </a:bodyPr>
          <a:lstStyle/>
          <a:p>
            <a:pPr algn="ctr"/>
            <a:r>
              <a:rPr lang="fr-FR" dirty="0" smtClean="0"/>
              <a:t>« Insécurité culturelle » : de quoi parle-t-on ?</a:t>
            </a:r>
            <a:endParaRPr lang="fr-FR" dirty="0"/>
          </a:p>
        </p:txBody>
      </p:sp>
      <p:sp>
        <p:nvSpPr>
          <p:cNvPr id="7" name="ZoneTexte 6"/>
          <p:cNvSpPr txBox="1"/>
          <p:nvPr/>
        </p:nvSpPr>
        <p:spPr>
          <a:xfrm>
            <a:off x="477589" y="2359912"/>
            <a:ext cx="8198867" cy="369332"/>
          </a:xfrm>
          <a:prstGeom prst="rect">
            <a:avLst/>
          </a:prstGeom>
          <a:noFill/>
        </p:spPr>
        <p:txBody>
          <a:bodyPr wrap="square" rtlCol="0">
            <a:spAutoFit/>
          </a:bodyPr>
          <a:lstStyle/>
          <a:p>
            <a:endParaRPr lang="fr-FR" b="1" dirty="0"/>
          </a:p>
        </p:txBody>
      </p:sp>
      <p:sp>
        <p:nvSpPr>
          <p:cNvPr id="3" name="ZoneTexte 2"/>
          <p:cNvSpPr txBox="1"/>
          <p:nvPr/>
        </p:nvSpPr>
        <p:spPr>
          <a:xfrm>
            <a:off x="395536" y="2060848"/>
            <a:ext cx="8269724" cy="4801314"/>
          </a:xfrm>
          <a:prstGeom prst="rect">
            <a:avLst/>
          </a:prstGeom>
          <a:noFill/>
        </p:spPr>
        <p:txBody>
          <a:bodyPr wrap="square" rtlCol="0">
            <a:spAutoFit/>
          </a:bodyPr>
          <a:lstStyle/>
          <a:p>
            <a:pPr marL="285750" indent="-285750">
              <a:buFont typeface="Wingdings" panose="05000000000000000000" pitchFamily="2" charset="2"/>
              <a:buChar char="q"/>
            </a:pPr>
            <a:r>
              <a:rPr lang="fr-FR" dirty="0" smtClean="0"/>
              <a:t>C’est la peur de perdre notre culture, nos valeurs . </a:t>
            </a:r>
            <a:r>
              <a:rPr lang="fr-FR" sz="1400" dirty="0" smtClean="0"/>
              <a:t>(cf. </a:t>
            </a:r>
            <a:r>
              <a:rPr lang="fr-FR" sz="1400" dirty="0" err="1" smtClean="0"/>
              <a:t>wikipedia</a:t>
            </a:r>
            <a:r>
              <a:rPr lang="fr-FR" sz="1400" dirty="0" smtClean="0"/>
              <a:t>)</a:t>
            </a:r>
          </a:p>
          <a:p>
            <a:pPr marL="285750" indent="-285750">
              <a:buFont typeface="Wingdings" panose="05000000000000000000" pitchFamily="2" charset="2"/>
              <a:buChar char="q"/>
            </a:pPr>
            <a:r>
              <a:rPr lang="fr-FR" dirty="0" smtClean="0"/>
              <a:t>On ne peut pas nier la peur quand elle est là, mais on peut la combattre si elle est déraisonnable.</a:t>
            </a:r>
          </a:p>
          <a:p>
            <a:pPr marL="285750" indent="-285750">
              <a:buFont typeface="Wingdings" panose="05000000000000000000" pitchFamily="2" charset="2"/>
              <a:buChar char="q"/>
            </a:pPr>
            <a:endParaRPr lang="fr-FR" dirty="0" smtClean="0"/>
          </a:p>
          <a:p>
            <a:pPr marL="285750" indent="-285750">
              <a:buFont typeface="Wingdings" panose="05000000000000000000" pitchFamily="2" charset="2"/>
              <a:buChar char="q"/>
            </a:pPr>
            <a:r>
              <a:rPr lang="fr-FR" dirty="0" smtClean="0"/>
              <a:t>Elle cache parfois une peur sociale (déclassement de l’avant-dernier arrivé qui a peur de « retomber ») ; peur peu fondée au vu des chapitres précédents.</a:t>
            </a:r>
          </a:p>
          <a:p>
            <a:pPr marL="285750" indent="-285750">
              <a:buFont typeface="Wingdings" panose="05000000000000000000" pitchFamily="2" charset="2"/>
              <a:buChar char="q"/>
            </a:pPr>
            <a:endParaRPr lang="fr-FR" dirty="0"/>
          </a:p>
          <a:p>
            <a:pPr marL="285750" indent="-285750">
              <a:buFont typeface="Wingdings" panose="05000000000000000000" pitchFamily="2" charset="2"/>
              <a:buChar char="q"/>
            </a:pPr>
            <a:r>
              <a:rPr lang="fr-FR" dirty="0"/>
              <a:t>La peur de voir sa culture se diluer sous-entend une conception figée de l’identité culturelle </a:t>
            </a:r>
            <a:r>
              <a:rPr lang="fr-FR" dirty="0" smtClean="0"/>
              <a:t>alors que l’identité d’une personne ou d’un peuple résulte à la fois d’un héritage et d’un enrichissement permanent lié aux </a:t>
            </a:r>
            <a:r>
              <a:rPr lang="fr-FR" b="1" dirty="0" smtClean="0"/>
              <a:t>rencontres</a:t>
            </a:r>
            <a:r>
              <a:rPr lang="fr-FR" dirty="0" smtClean="0"/>
              <a:t> de la vie (cf. </a:t>
            </a:r>
            <a:r>
              <a:rPr lang="fr-FR" dirty="0" err="1" smtClean="0"/>
              <a:t>Fratelli</a:t>
            </a:r>
            <a:r>
              <a:rPr lang="fr-FR" dirty="0" smtClean="0"/>
              <a:t> tutti du pape François §87,142-153,158,191, 199, 203, 215, 217). C’est aussi vrai pour celui qui accueille que pour celui qui est accueilli (sous réserve du respect des lois du pays d’accueil, bien sûr). </a:t>
            </a:r>
          </a:p>
          <a:p>
            <a:pPr marL="285750" indent="-285750">
              <a:buFont typeface="Wingdings" panose="05000000000000000000" pitchFamily="2" charset="2"/>
              <a:buChar char="q"/>
            </a:pPr>
            <a:endParaRPr lang="fr-FR" dirty="0"/>
          </a:p>
          <a:p>
            <a:pPr marL="285750" indent="-285750">
              <a:buFont typeface="Wingdings" panose="05000000000000000000" pitchFamily="2" charset="2"/>
              <a:buChar char="q"/>
            </a:pPr>
            <a:r>
              <a:rPr lang="fr-FR" dirty="0" smtClean="0"/>
              <a:t>Si nos « valeurs » renvoient à nos racines chrétiennes, il faut réaliser que ces valeurs incluent indiscutablement l’accueil de l’étranger (cf. par exemple ci-après l’enseignement de l’Eglise catholique).</a:t>
            </a:r>
          </a:p>
        </p:txBody>
      </p:sp>
    </p:spTree>
    <p:extLst>
      <p:ext uri="{BB962C8B-B14F-4D97-AF65-F5344CB8AC3E}">
        <p14:creationId xmlns:p14="http://schemas.microsoft.com/office/powerpoint/2010/main" val="36456420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382" y="260648"/>
            <a:ext cx="8435280" cy="1143000"/>
          </a:xfrm>
          <a:solidFill>
            <a:schemeClr val="accent5"/>
          </a:solidFill>
          <a:ln>
            <a:solidFill>
              <a:schemeClr val="tx1"/>
            </a:solidFill>
          </a:ln>
        </p:spPr>
        <p:txBody>
          <a:bodyPr>
            <a:normAutofit fontScale="90000"/>
          </a:bodyPr>
          <a:lstStyle/>
          <a:p>
            <a:r>
              <a:rPr lang="fr-FR" sz="4000" dirty="0" smtClean="0"/>
              <a:t>Peur de perdre nos repères culturels ? (2/4)</a:t>
            </a:r>
            <a:endParaRPr lang="fr-FR" sz="4000" dirty="0"/>
          </a:p>
        </p:txBody>
      </p:sp>
      <p:sp>
        <p:nvSpPr>
          <p:cNvPr id="5" name="ZoneTexte 4"/>
          <p:cNvSpPr txBox="1"/>
          <p:nvPr/>
        </p:nvSpPr>
        <p:spPr>
          <a:xfrm>
            <a:off x="467544" y="1772816"/>
            <a:ext cx="5472608" cy="369332"/>
          </a:xfrm>
          <a:prstGeom prst="rect">
            <a:avLst/>
          </a:prstGeom>
          <a:solidFill>
            <a:schemeClr val="accent6"/>
          </a:solidFill>
        </p:spPr>
        <p:txBody>
          <a:bodyPr wrap="square" rtlCol="0">
            <a:spAutoFit/>
          </a:bodyPr>
          <a:lstStyle/>
          <a:p>
            <a:pPr algn="ctr"/>
            <a:r>
              <a:rPr lang="fr-FR" dirty="0" smtClean="0"/>
              <a:t>L’accueil de l’étranger pour les chrétiens (1/3)</a:t>
            </a:r>
            <a:endParaRPr lang="fr-FR" dirty="0"/>
          </a:p>
        </p:txBody>
      </p:sp>
      <p:sp>
        <p:nvSpPr>
          <p:cNvPr id="7" name="ZoneTexte 6"/>
          <p:cNvSpPr txBox="1"/>
          <p:nvPr/>
        </p:nvSpPr>
        <p:spPr>
          <a:xfrm>
            <a:off x="477589" y="2359912"/>
            <a:ext cx="8198867" cy="369332"/>
          </a:xfrm>
          <a:prstGeom prst="rect">
            <a:avLst/>
          </a:prstGeom>
          <a:noFill/>
        </p:spPr>
        <p:txBody>
          <a:bodyPr wrap="square" rtlCol="0">
            <a:spAutoFit/>
          </a:bodyPr>
          <a:lstStyle/>
          <a:p>
            <a:endParaRPr lang="fr-FR" b="1" dirty="0"/>
          </a:p>
        </p:txBody>
      </p:sp>
      <p:sp>
        <p:nvSpPr>
          <p:cNvPr id="3" name="ZoneTexte 2"/>
          <p:cNvSpPr txBox="1"/>
          <p:nvPr/>
        </p:nvSpPr>
        <p:spPr>
          <a:xfrm>
            <a:off x="477589" y="2276872"/>
            <a:ext cx="8269724" cy="4339650"/>
          </a:xfrm>
          <a:prstGeom prst="rect">
            <a:avLst/>
          </a:prstGeom>
          <a:noFill/>
        </p:spPr>
        <p:txBody>
          <a:bodyPr wrap="square" rtlCol="0">
            <a:spAutoFit/>
          </a:bodyPr>
          <a:lstStyle/>
          <a:p>
            <a:pPr marL="285750" indent="-285750">
              <a:buFont typeface="Wingdings" panose="05000000000000000000" pitchFamily="2" charset="2"/>
              <a:buChar char="q"/>
            </a:pPr>
            <a:r>
              <a:rPr lang="fr-FR" dirty="0" smtClean="0"/>
              <a:t>Des positions fortes du pape François , par exemple dans </a:t>
            </a:r>
            <a:r>
              <a:rPr lang="fr-FR" dirty="0" err="1" smtClean="0"/>
              <a:t>Fratelli</a:t>
            </a:r>
            <a:r>
              <a:rPr lang="fr-FR" dirty="0" smtClean="0"/>
              <a:t> tutti … </a:t>
            </a:r>
          </a:p>
          <a:p>
            <a:pPr marL="285750" indent="-285750">
              <a:buFont typeface="Wingdings" panose="05000000000000000000" pitchFamily="2" charset="2"/>
              <a:buChar char="q"/>
            </a:pPr>
            <a:endParaRPr lang="fr-FR" dirty="0" smtClean="0"/>
          </a:p>
          <a:p>
            <a:pPr marL="742950" lvl="1" indent="-285750" algn="just">
              <a:buFont typeface="Wingdings" panose="05000000000000000000" pitchFamily="2" charset="2"/>
              <a:buChar char="ü"/>
            </a:pPr>
            <a:r>
              <a:rPr lang="fr-FR" sz="1600" b="1" dirty="0"/>
              <a:t>« La conviction concernant la destination commune des biens de la terre doit s’appliquer aujourd’hui également aux pays, à leurs territoires et à leurs ressources »  « chaque pays est également celui de l’étranger »  (§124</a:t>
            </a:r>
            <a:r>
              <a:rPr lang="fr-FR" sz="1600" b="1" dirty="0" smtClean="0"/>
              <a:t>)</a:t>
            </a:r>
          </a:p>
          <a:p>
            <a:pPr marL="742950" lvl="1" indent="-285750" algn="just">
              <a:buFont typeface="Wingdings" panose="05000000000000000000" pitchFamily="2" charset="2"/>
              <a:buChar char="ü"/>
            </a:pPr>
            <a:endParaRPr lang="fr-FR" sz="1600" b="1" dirty="0" smtClean="0"/>
          </a:p>
          <a:p>
            <a:pPr marL="742950" lvl="1" indent="-285750" algn="just">
              <a:buFont typeface="Wingdings" panose="05000000000000000000" pitchFamily="2" charset="2"/>
              <a:buChar char="ü"/>
            </a:pPr>
            <a:r>
              <a:rPr lang="fr-FR" sz="1600" b="1" dirty="0" smtClean="0"/>
              <a:t>«</a:t>
            </a:r>
            <a:r>
              <a:rPr lang="fr-FR" sz="1600" b="1" dirty="0"/>
              <a:t>l’idéal serait d’éviter les migrations inutiles…Mais quand des progrès notables dans ce sens manquent, il faut respecter le droit de tout être humain de trouver un lieu où il puisse non seulement répondre à ses besoins fondamentaux et à ceux de sa famille, mais aussi se réaliser intégralement comme personne. Nos efforts vis-à-vis des personnes migrantes qui arrivent peuvent se résumer en quatre verbes : accueillir, protéger, promouvoir et intégrer</a:t>
            </a:r>
            <a:r>
              <a:rPr lang="fr-FR" sz="1600" b="1" dirty="0" smtClean="0"/>
              <a:t>… »  (§ 129)</a:t>
            </a:r>
          </a:p>
          <a:p>
            <a:pPr marL="742950" lvl="1" indent="-285750" algn="just">
              <a:buFont typeface="Wingdings" panose="05000000000000000000" pitchFamily="2" charset="2"/>
              <a:buChar char="ü"/>
            </a:pPr>
            <a:endParaRPr lang="fr-FR" sz="1600" b="1" dirty="0" smtClean="0"/>
          </a:p>
          <a:p>
            <a:pPr marL="742950" lvl="1" indent="-285750" algn="just">
              <a:buFont typeface="Wingdings" panose="05000000000000000000" pitchFamily="2" charset="2"/>
              <a:buChar char="ü"/>
            </a:pPr>
            <a:r>
              <a:rPr lang="fr-FR" sz="1600" b="1" dirty="0" smtClean="0"/>
              <a:t>«</a:t>
            </a:r>
            <a:r>
              <a:rPr lang="fr-FR" sz="1600" b="1" dirty="0"/>
              <a:t> Cela implique des réponses indispensables, notamment face à ceux qui fuient de graves crises humanitaires. Par exemple :…</a:t>
            </a:r>
            <a:r>
              <a:rPr lang="fr-FR" sz="1600" dirty="0"/>
              <a:t> </a:t>
            </a:r>
            <a:r>
              <a:rPr lang="fr-FR" sz="1600" b="1" dirty="0"/>
              <a:t>donner la liberté de mouvement et la possibilité de travailler… favoriser le regroupement familial et préparer les communautés locales aux processus d’intégration… </a:t>
            </a:r>
            <a:r>
              <a:rPr lang="fr-FR" sz="1600" b="1" dirty="0" smtClean="0"/>
              <a:t>» (§130)</a:t>
            </a:r>
          </a:p>
        </p:txBody>
      </p:sp>
    </p:spTree>
    <p:extLst>
      <p:ext uri="{BB962C8B-B14F-4D97-AF65-F5344CB8AC3E}">
        <p14:creationId xmlns:p14="http://schemas.microsoft.com/office/powerpoint/2010/main" val="19554948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382" y="260648"/>
            <a:ext cx="8435280" cy="1143000"/>
          </a:xfrm>
          <a:solidFill>
            <a:schemeClr val="accent5"/>
          </a:solidFill>
          <a:ln>
            <a:solidFill>
              <a:schemeClr val="tx1"/>
            </a:solidFill>
          </a:ln>
        </p:spPr>
        <p:txBody>
          <a:bodyPr>
            <a:normAutofit fontScale="90000"/>
          </a:bodyPr>
          <a:lstStyle/>
          <a:p>
            <a:r>
              <a:rPr lang="fr-FR" sz="4000" dirty="0" smtClean="0"/>
              <a:t>Peur de perdre nos repères culturels ? (3/4)</a:t>
            </a:r>
            <a:endParaRPr lang="fr-FR" sz="4000" dirty="0"/>
          </a:p>
        </p:txBody>
      </p:sp>
      <p:sp>
        <p:nvSpPr>
          <p:cNvPr id="5" name="ZoneTexte 4"/>
          <p:cNvSpPr txBox="1"/>
          <p:nvPr/>
        </p:nvSpPr>
        <p:spPr>
          <a:xfrm>
            <a:off x="323528" y="1588150"/>
            <a:ext cx="5472608" cy="369332"/>
          </a:xfrm>
          <a:prstGeom prst="rect">
            <a:avLst/>
          </a:prstGeom>
          <a:solidFill>
            <a:schemeClr val="accent6"/>
          </a:solidFill>
        </p:spPr>
        <p:txBody>
          <a:bodyPr wrap="square" rtlCol="0">
            <a:spAutoFit/>
          </a:bodyPr>
          <a:lstStyle/>
          <a:p>
            <a:pPr algn="ctr"/>
            <a:r>
              <a:rPr lang="fr-FR" dirty="0" smtClean="0"/>
              <a:t>L’accueil de l’étranger pour les chrétiens (2/3)</a:t>
            </a:r>
            <a:endParaRPr lang="fr-FR" dirty="0"/>
          </a:p>
        </p:txBody>
      </p:sp>
      <p:sp>
        <p:nvSpPr>
          <p:cNvPr id="7" name="ZoneTexte 6"/>
          <p:cNvSpPr txBox="1"/>
          <p:nvPr/>
        </p:nvSpPr>
        <p:spPr>
          <a:xfrm>
            <a:off x="477589" y="2359912"/>
            <a:ext cx="8198867" cy="369332"/>
          </a:xfrm>
          <a:prstGeom prst="rect">
            <a:avLst/>
          </a:prstGeom>
          <a:noFill/>
        </p:spPr>
        <p:txBody>
          <a:bodyPr wrap="square" rtlCol="0">
            <a:spAutoFit/>
          </a:bodyPr>
          <a:lstStyle/>
          <a:p>
            <a:endParaRPr lang="fr-FR" b="1" dirty="0"/>
          </a:p>
        </p:txBody>
      </p:sp>
      <p:sp>
        <p:nvSpPr>
          <p:cNvPr id="3" name="ZoneTexte 2"/>
          <p:cNvSpPr txBox="1"/>
          <p:nvPr/>
        </p:nvSpPr>
        <p:spPr>
          <a:xfrm>
            <a:off x="251520" y="2060848"/>
            <a:ext cx="8306304" cy="4616648"/>
          </a:xfrm>
          <a:prstGeom prst="rect">
            <a:avLst/>
          </a:prstGeom>
          <a:noFill/>
        </p:spPr>
        <p:txBody>
          <a:bodyPr wrap="square" rtlCol="0">
            <a:spAutoFit/>
          </a:bodyPr>
          <a:lstStyle/>
          <a:p>
            <a:pPr marL="285750" indent="-285750">
              <a:buFont typeface="Wingdings" panose="05000000000000000000" pitchFamily="2" charset="2"/>
              <a:buChar char="q"/>
            </a:pPr>
            <a:r>
              <a:rPr lang="fr-FR" dirty="0" smtClean="0"/>
              <a:t>… dans la ligne des positions de Jean-Paul II (Journée mondiale des migrants du 25 juillet 1995 : message intitulé « Migrants en situation irrégulière ») …</a:t>
            </a:r>
          </a:p>
          <a:p>
            <a:endParaRPr lang="fr-FR" dirty="0" smtClean="0"/>
          </a:p>
          <a:p>
            <a:pPr algn="just"/>
            <a:r>
              <a:rPr lang="fr-FR" sz="1600" b="1" dirty="0" smtClean="0"/>
              <a:t>« Pour </a:t>
            </a:r>
            <a:r>
              <a:rPr lang="fr-FR" sz="1600" b="1" dirty="0"/>
              <a:t>le chrétien, le migrant n'est pas simplement un individu à respecter selon des normes fixées par la loi, mais une personne dont la présence l'interpelle et dont les besoins deviennent un engagement dont il est responsable. «  Qu'as-tu fait de ton frère? » (cf. </a:t>
            </a:r>
            <a:r>
              <a:rPr lang="fr-FR" sz="1600" b="1" dirty="0" err="1"/>
              <a:t>Jn</a:t>
            </a:r>
            <a:r>
              <a:rPr lang="fr-FR" sz="1600" b="1" dirty="0"/>
              <a:t> 4, 9). La réponse ne doit pas être donnée dans les limites imposées par la loi, mais dans l'optique de la solidarité</a:t>
            </a:r>
            <a:r>
              <a:rPr lang="fr-FR" sz="1600" b="1" dirty="0" smtClean="0"/>
              <a:t>.</a:t>
            </a:r>
          </a:p>
          <a:p>
            <a:pPr algn="just"/>
            <a:endParaRPr lang="fr-FR" sz="1600" b="1" dirty="0"/>
          </a:p>
          <a:p>
            <a:pPr algn="just"/>
            <a:r>
              <a:rPr lang="fr-FR" sz="1600" b="1" dirty="0"/>
              <a:t>Il faut éviter d'avoir recours à l'utilisation des règlements administratifs, visant à réduire les critères de l'appartenance à la famille, et ayant pour conséquence de mettre hors la loi, de </a:t>
            </a:r>
            <a:r>
              <a:rPr lang="fr-FR" sz="1600" b="1" dirty="0" smtClean="0"/>
              <a:t>façon </a:t>
            </a:r>
            <a:r>
              <a:rPr lang="fr-FR" sz="1600" b="1" dirty="0"/>
              <a:t>injustifiée, des personnes auxquelles aucune loi ne peut nier le droit à la coexistence familiale.</a:t>
            </a:r>
          </a:p>
          <a:p>
            <a:pPr algn="just"/>
            <a:r>
              <a:rPr lang="fr-FR" sz="1600" b="1" dirty="0"/>
              <a:t>La situation d'irrégularité légale n'autorise pas à négliger la dignité du migrant, qui possède des droits inaliénables, qui ne peuvent être ni violés ni ignorés</a:t>
            </a:r>
            <a:r>
              <a:rPr lang="fr-FR" sz="1600" b="1" dirty="0" smtClean="0"/>
              <a:t>.</a:t>
            </a:r>
          </a:p>
          <a:p>
            <a:pPr algn="just"/>
            <a:endParaRPr lang="fr-FR" sz="1600" b="1" dirty="0"/>
          </a:p>
          <a:p>
            <a:pPr algn="just"/>
            <a:r>
              <a:rPr lang="fr-FR" sz="1600" b="1" dirty="0"/>
              <a:t>Lorsque la compréhension du problème est conditionnée par les préjugés et des attitudes xénophobes, l'Eglise ne doit pas manquer de faire entendre la voix de la fraternité, </a:t>
            </a:r>
            <a:r>
              <a:rPr lang="fr-FR" sz="1600" b="1" dirty="0" smtClean="0"/>
              <a:t>en l'accompagnant </a:t>
            </a:r>
            <a:r>
              <a:rPr lang="fr-FR" sz="1600" b="1" dirty="0"/>
              <a:t>de gestes qui attestent du primat de la charité</a:t>
            </a:r>
            <a:r>
              <a:rPr lang="fr-FR" sz="1600" b="1" dirty="0" smtClean="0"/>
              <a:t>. »</a:t>
            </a:r>
          </a:p>
          <a:p>
            <a:endParaRPr lang="fr-FR" sz="1600" b="1" dirty="0"/>
          </a:p>
        </p:txBody>
      </p:sp>
    </p:spTree>
    <p:extLst>
      <p:ext uri="{BB962C8B-B14F-4D97-AF65-F5344CB8AC3E}">
        <p14:creationId xmlns:p14="http://schemas.microsoft.com/office/powerpoint/2010/main" val="4211878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382" y="260648"/>
            <a:ext cx="8435280" cy="1143000"/>
          </a:xfrm>
          <a:solidFill>
            <a:schemeClr val="accent5"/>
          </a:solidFill>
          <a:ln>
            <a:solidFill>
              <a:schemeClr val="tx1"/>
            </a:solidFill>
          </a:ln>
        </p:spPr>
        <p:txBody>
          <a:bodyPr>
            <a:normAutofit fontScale="90000"/>
          </a:bodyPr>
          <a:lstStyle/>
          <a:p>
            <a:r>
              <a:rPr lang="fr-FR" sz="4000" dirty="0" smtClean="0"/>
              <a:t>Peur de perdre nos repères culturels ? (4/4)</a:t>
            </a:r>
            <a:endParaRPr lang="fr-FR" sz="4000" dirty="0"/>
          </a:p>
        </p:txBody>
      </p:sp>
      <p:sp>
        <p:nvSpPr>
          <p:cNvPr id="5" name="ZoneTexte 4"/>
          <p:cNvSpPr txBox="1"/>
          <p:nvPr/>
        </p:nvSpPr>
        <p:spPr>
          <a:xfrm>
            <a:off x="323528" y="1588150"/>
            <a:ext cx="5472608" cy="369332"/>
          </a:xfrm>
          <a:prstGeom prst="rect">
            <a:avLst/>
          </a:prstGeom>
          <a:solidFill>
            <a:schemeClr val="accent6"/>
          </a:solidFill>
        </p:spPr>
        <p:txBody>
          <a:bodyPr wrap="square" rtlCol="0">
            <a:spAutoFit/>
          </a:bodyPr>
          <a:lstStyle/>
          <a:p>
            <a:pPr algn="ctr"/>
            <a:r>
              <a:rPr lang="fr-FR" dirty="0" smtClean="0"/>
              <a:t>L’accueil de l’étranger pour les chrétiens (3/3)</a:t>
            </a:r>
            <a:endParaRPr lang="fr-FR" dirty="0"/>
          </a:p>
        </p:txBody>
      </p:sp>
      <p:sp>
        <p:nvSpPr>
          <p:cNvPr id="7" name="ZoneTexte 6"/>
          <p:cNvSpPr txBox="1"/>
          <p:nvPr/>
        </p:nvSpPr>
        <p:spPr>
          <a:xfrm>
            <a:off x="477589" y="2359912"/>
            <a:ext cx="8198867" cy="369332"/>
          </a:xfrm>
          <a:prstGeom prst="rect">
            <a:avLst/>
          </a:prstGeom>
          <a:noFill/>
        </p:spPr>
        <p:txBody>
          <a:bodyPr wrap="square" rtlCol="0">
            <a:spAutoFit/>
          </a:bodyPr>
          <a:lstStyle/>
          <a:p>
            <a:endParaRPr lang="fr-FR" b="1" dirty="0"/>
          </a:p>
        </p:txBody>
      </p:sp>
      <p:sp>
        <p:nvSpPr>
          <p:cNvPr id="3" name="ZoneTexte 2"/>
          <p:cNvSpPr txBox="1"/>
          <p:nvPr/>
        </p:nvSpPr>
        <p:spPr>
          <a:xfrm>
            <a:off x="323528" y="2060848"/>
            <a:ext cx="8640960" cy="4524315"/>
          </a:xfrm>
          <a:prstGeom prst="rect">
            <a:avLst/>
          </a:prstGeom>
          <a:noFill/>
        </p:spPr>
        <p:txBody>
          <a:bodyPr wrap="square" rtlCol="0">
            <a:spAutoFit/>
          </a:bodyPr>
          <a:lstStyle/>
          <a:p>
            <a:pPr marL="285750" indent="-285750">
              <a:buFont typeface="Wingdings" panose="05000000000000000000" pitchFamily="2" charset="2"/>
              <a:buChar char="q"/>
            </a:pPr>
            <a:r>
              <a:rPr lang="fr-FR" dirty="0" smtClean="0"/>
              <a:t>… </a:t>
            </a:r>
            <a:r>
              <a:rPr lang="fr-FR" dirty="0"/>
              <a:t>ou du Catéchisme de l’Eglise catholique (§2241</a:t>
            </a:r>
            <a:r>
              <a:rPr lang="fr-FR" dirty="0" smtClean="0"/>
              <a:t>) : </a:t>
            </a:r>
          </a:p>
          <a:p>
            <a:pPr marL="285750" indent="-285750">
              <a:buFont typeface="Wingdings" panose="05000000000000000000" pitchFamily="2" charset="2"/>
              <a:buChar char="q"/>
            </a:pPr>
            <a:endParaRPr lang="fr-FR" dirty="0"/>
          </a:p>
          <a:p>
            <a:pPr algn="just"/>
            <a:r>
              <a:rPr lang="fr-FR" sz="1600" b="1" dirty="0" smtClean="0"/>
              <a:t>« Les</a:t>
            </a:r>
            <a:r>
              <a:rPr lang="fr-FR" sz="1600" b="1" dirty="0"/>
              <a:t> </a:t>
            </a:r>
            <a:r>
              <a:rPr lang="fr-FR" sz="1600" b="1" dirty="0" smtClean="0"/>
              <a:t>nations</a:t>
            </a:r>
            <a:r>
              <a:rPr lang="fr-FR" sz="1600" b="1" dirty="0"/>
              <a:t> mieux pourvues sont </a:t>
            </a:r>
            <a:r>
              <a:rPr lang="fr-FR" sz="1600" b="1" dirty="0" smtClean="0"/>
              <a:t>tenues</a:t>
            </a:r>
            <a:r>
              <a:rPr lang="fr-FR" sz="1600" b="1" dirty="0"/>
              <a:t> </a:t>
            </a:r>
            <a:r>
              <a:rPr lang="fr-FR" sz="1600" b="1" dirty="0" smtClean="0"/>
              <a:t>d’accueillir autant</a:t>
            </a:r>
            <a:r>
              <a:rPr lang="fr-FR" sz="1600" b="1" dirty="0"/>
              <a:t> que faire se peut </a:t>
            </a:r>
            <a:r>
              <a:rPr lang="fr-FR" sz="1600" b="1" dirty="0" smtClean="0"/>
              <a:t>l’étranger en quête de </a:t>
            </a:r>
            <a:r>
              <a:rPr lang="fr-FR" sz="1600" b="1" dirty="0"/>
              <a:t>la </a:t>
            </a:r>
            <a:r>
              <a:rPr lang="fr-FR" b="1" dirty="0" smtClean="0"/>
              <a:t>sécurité</a:t>
            </a:r>
            <a:r>
              <a:rPr lang="fr-FR" sz="1600" b="1" dirty="0" smtClean="0"/>
              <a:t> et </a:t>
            </a:r>
            <a:r>
              <a:rPr lang="fr-FR" sz="1600" b="1" dirty="0"/>
              <a:t>des </a:t>
            </a:r>
            <a:r>
              <a:rPr lang="fr-FR" b="1" dirty="0" smtClean="0"/>
              <a:t>ressources vitales</a:t>
            </a:r>
            <a:r>
              <a:rPr lang="fr-FR" sz="1600" b="1" dirty="0"/>
              <a:t> qu’il ne peut </a:t>
            </a:r>
            <a:r>
              <a:rPr lang="fr-FR" sz="1600" b="1" dirty="0" smtClean="0"/>
              <a:t>trouver dans son pays d’origine. </a:t>
            </a:r>
          </a:p>
          <a:p>
            <a:pPr algn="just"/>
            <a:r>
              <a:rPr lang="fr-FR" sz="1600" b="1" dirty="0" smtClean="0"/>
              <a:t>Les pouvoirs publics veilleront</a:t>
            </a:r>
            <a:r>
              <a:rPr lang="fr-FR" sz="1600" b="1" dirty="0"/>
              <a:t> au </a:t>
            </a:r>
            <a:r>
              <a:rPr lang="fr-FR" sz="1600" b="1" dirty="0" smtClean="0"/>
              <a:t>respect</a:t>
            </a:r>
            <a:r>
              <a:rPr lang="fr-FR" sz="1600" b="1" dirty="0"/>
              <a:t> du droit </a:t>
            </a:r>
            <a:r>
              <a:rPr lang="fr-FR" sz="1600" b="1" dirty="0" smtClean="0"/>
              <a:t>naturel</a:t>
            </a:r>
            <a:r>
              <a:rPr lang="fr-FR" sz="1600" b="1" dirty="0"/>
              <a:t> qui </a:t>
            </a:r>
            <a:r>
              <a:rPr lang="fr-FR" sz="1600" b="1" dirty="0" smtClean="0"/>
              <a:t>place l’hôte sous la</a:t>
            </a:r>
            <a:r>
              <a:rPr lang="fr-FR" sz="1600" b="1" dirty="0"/>
              <a:t> </a:t>
            </a:r>
            <a:r>
              <a:rPr lang="fr-FR" sz="1600" b="1" dirty="0" smtClean="0"/>
              <a:t>protection</a:t>
            </a:r>
            <a:r>
              <a:rPr lang="fr-FR" sz="1600" b="1" dirty="0"/>
              <a:t> de ceux qui </a:t>
            </a:r>
            <a:r>
              <a:rPr lang="fr-FR" sz="1600" b="1" dirty="0" smtClean="0"/>
              <a:t>le reçoivent.</a:t>
            </a:r>
          </a:p>
          <a:p>
            <a:pPr algn="just"/>
            <a:endParaRPr lang="fr-FR" sz="1600" b="1" dirty="0"/>
          </a:p>
          <a:p>
            <a:pPr algn="just"/>
            <a:r>
              <a:rPr lang="fr-FR" sz="1600" b="1" dirty="0"/>
              <a:t>Les </a:t>
            </a:r>
            <a:r>
              <a:rPr lang="fr-FR" sz="1600" b="1" dirty="0" smtClean="0"/>
              <a:t>autorités politiques peuvent</a:t>
            </a:r>
            <a:r>
              <a:rPr lang="fr-FR" sz="1600" b="1" dirty="0"/>
              <a:t> en </a:t>
            </a:r>
            <a:r>
              <a:rPr lang="fr-FR" sz="1600" b="1" dirty="0" smtClean="0"/>
              <a:t>vue</a:t>
            </a:r>
            <a:r>
              <a:rPr lang="fr-FR" sz="1600" b="1" dirty="0"/>
              <a:t> du bien </a:t>
            </a:r>
            <a:r>
              <a:rPr lang="fr-FR" sz="1600" b="1" dirty="0" smtClean="0"/>
              <a:t>commun</a:t>
            </a:r>
            <a:r>
              <a:rPr lang="fr-FR" sz="1600" b="1" dirty="0"/>
              <a:t> dont ils ont la </a:t>
            </a:r>
            <a:r>
              <a:rPr lang="fr-FR" sz="1600" b="1" dirty="0" smtClean="0"/>
              <a:t>charge subordonner l’exercice</a:t>
            </a:r>
            <a:r>
              <a:rPr lang="fr-FR" sz="1600" b="1" dirty="0"/>
              <a:t> du droit d’immigration à </a:t>
            </a:r>
            <a:r>
              <a:rPr lang="fr-FR" sz="1600" b="1" dirty="0" smtClean="0"/>
              <a:t>diverses conditions juridiques , notamment au respect des devoirs</a:t>
            </a:r>
            <a:r>
              <a:rPr lang="fr-FR" sz="1600" b="1" dirty="0"/>
              <a:t> des </a:t>
            </a:r>
            <a:r>
              <a:rPr lang="fr-FR" sz="1600" b="1" dirty="0" smtClean="0"/>
              <a:t>migrants</a:t>
            </a:r>
            <a:r>
              <a:rPr lang="fr-FR" sz="1600" b="1" dirty="0"/>
              <a:t> à </a:t>
            </a:r>
            <a:r>
              <a:rPr lang="fr-FR" sz="1600" b="1" dirty="0" smtClean="0"/>
              <a:t>l’égard du</a:t>
            </a:r>
            <a:r>
              <a:rPr lang="fr-FR" sz="1600" b="1" dirty="0"/>
              <a:t> </a:t>
            </a:r>
            <a:r>
              <a:rPr lang="fr-FR" sz="1600" b="1" dirty="0" smtClean="0"/>
              <a:t>pays</a:t>
            </a:r>
            <a:r>
              <a:rPr lang="fr-FR" sz="1600" b="1" dirty="0"/>
              <a:t> </a:t>
            </a:r>
            <a:r>
              <a:rPr lang="fr-FR" sz="1600" b="1" dirty="0" smtClean="0"/>
              <a:t>d’adoption. </a:t>
            </a:r>
          </a:p>
          <a:p>
            <a:pPr algn="just"/>
            <a:r>
              <a:rPr lang="fr-FR" sz="1600" b="1" dirty="0" smtClean="0"/>
              <a:t>L’immigré</a:t>
            </a:r>
            <a:r>
              <a:rPr lang="fr-FR" sz="1600" b="1" dirty="0"/>
              <a:t> est </a:t>
            </a:r>
            <a:r>
              <a:rPr lang="fr-FR" sz="1600" b="1" dirty="0" smtClean="0"/>
              <a:t>tenu</a:t>
            </a:r>
            <a:r>
              <a:rPr lang="fr-FR" sz="1600" b="1" dirty="0"/>
              <a:t> de </a:t>
            </a:r>
            <a:r>
              <a:rPr lang="fr-FR" sz="1600" b="1" dirty="0" smtClean="0"/>
              <a:t>respecter</a:t>
            </a:r>
            <a:r>
              <a:rPr lang="fr-FR" sz="1600" b="1" dirty="0"/>
              <a:t> avec </a:t>
            </a:r>
            <a:r>
              <a:rPr lang="fr-FR" sz="1600" b="1" dirty="0" smtClean="0"/>
              <a:t>reconnaissance le</a:t>
            </a:r>
            <a:r>
              <a:rPr lang="fr-FR" sz="1600" b="1" dirty="0"/>
              <a:t> </a:t>
            </a:r>
            <a:r>
              <a:rPr lang="fr-FR" sz="1600" b="1" dirty="0" smtClean="0"/>
              <a:t>patrimoine matériel et spirituel</a:t>
            </a:r>
            <a:r>
              <a:rPr lang="fr-FR" sz="1600" b="1" dirty="0"/>
              <a:t>  de son </a:t>
            </a:r>
            <a:r>
              <a:rPr lang="fr-FR" sz="1600" b="1" dirty="0" smtClean="0"/>
              <a:t>pays d’accueil, d’obéir</a:t>
            </a:r>
            <a:r>
              <a:rPr lang="fr-FR" sz="1600" b="1" dirty="0"/>
              <a:t> à ses </a:t>
            </a:r>
            <a:r>
              <a:rPr lang="fr-FR" sz="1600" b="1" dirty="0" smtClean="0"/>
              <a:t>lois et </a:t>
            </a:r>
            <a:r>
              <a:rPr lang="fr-FR" sz="1600" b="1" dirty="0"/>
              <a:t>de </a:t>
            </a:r>
            <a:r>
              <a:rPr lang="fr-FR" sz="1600" b="1" dirty="0" smtClean="0"/>
              <a:t>contribuer</a:t>
            </a:r>
            <a:r>
              <a:rPr lang="fr-FR" sz="1600" b="1" dirty="0"/>
              <a:t> à </a:t>
            </a:r>
            <a:r>
              <a:rPr lang="fr-FR" sz="1600" b="1" dirty="0" smtClean="0"/>
              <a:t>ses charges. »</a:t>
            </a:r>
            <a:endParaRPr lang="fr-FR" sz="1600" b="1" dirty="0"/>
          </a:p>
          <a:p>
            <a:endParaRPr lang="fr-FR" dirty="0" smtClean="0"/>
          </a:p>
          <a:p>
            <a:r>
              <a:rPr lang="fr-FR" dirty="0" smtClean="0">
                <a:sym typeface="Wingdings" panose="05000000000000000000" pitchFamily="2" charset="2"/>
              </a:rPr>
              <a:t> </a:t>
            </a:r>
            <a:r>
              <a:rPr lang="fr-FR" dirty="0" smtClean="0"/>
              <a:t>Intégrer « autant que faire se peut » en ayant en tête la destination commune des biens de la Terre, la dignité inaliénable de tout homme et son droit à vivre dignement et en famille, la supériorité de la solidarité sur la loi… Tels sont les repères culturels chrétiens, fondés sur les Ecritures dès l’Ancien testament et qui concrétisent  la Fraternité.</a:t>
            </a:r>
          </a:p>
        </p:txBody>
      </p:sp>
    </p:spTree>
    <p:extLst>
      <p:ext uri="{BB962C8B-B14F-4D97-AF65-F5344CB8AC3E}">
        <p14:creationId xmlns:p14="http://schemas.microsoft.com/office/powerpoint/2010/main" val="41796987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382" y="260648"/>
            <a:ext cx="8435280" cy="1143000"/>
          </a:xfrm>
          <a:solidFill>
            <a:schemeClr val="accent5"/>
          </a:solidFill>
          <a:ln>
            <a:solidFill>
              <a:schemeClr val="tx1"/>
            </a:solidFill>
          </a:ln>
        </p:spPr>
        <p:txBody>
          <a:bodyPr>
            <a:normAutofit/>
          </a:bodyPr>
          <a:lstStyle/>
          <a:p>
            <a:r>
              <a:rPr lang="fr-FR" sz="4000" dirty="0" smtClean="0"/>
              <a:t>Intégrer : jusqu’où ? (1/3)</a:t>
            </a:r>
            <a:endParaRPr lang="fr-FR" sz="4000" dirty="0"/>
          </a:p>
        </p:txBody>
      </p:sp>
      <p:sp>
        <p:nvSpPr>
          <p:cNvPr id="5" name="ZoneTexte 4"/>
          <p:cNvSpPr txBox="1"/>
          <p:nvPr/>
        </p:nvSpPr>
        <p:spPr>
          <a:xfrm>
            <a:off x="395536" y="1588150"/>
            <a:ext cx="5472608" cy="369332"/>
          </a:xfrm>
          <a:prstGeom prst="rect">
            <a:avLst/>
          </a:prstGeom>
          <a:solidFill>
            <a:schemeClr val="accent6"/>
          </a:solidFill>
        </p:spPr>
        <p:txBody>
          <a:bodyPr wrap="square" rtlCol="0">
            <a:spAutoFit/>
          </a:bodyPr>
          <a:lstStyle/>
          <a:p>
            <a:pPr algn="ctr"/>
            <a:r>
              <a:rPr lang="fr-FR" dirty="0" smtClean="0"/>
              <a:t>Pression migratoire  et démographie mondiale</a:t>
            </a:r>
            <a:endParaRPr lang="fr-FR" dirty="0"/>
          </a:p>
        </p:txBody>
      </p:sp>
      <p:sp>
        <p:nvSpPr>
          <p:cNvPr id="7" name="ZoneTexte 6"/>
          <p:cNvSpPr txBox="1"/>
          <p:nvPr/>
        </p:nvSpPr>
        <p:spPr>
          <a:xfrm>
            <a:off x="477589" y="2359912"/>
            <a:ext cx="8198867" cy="369332"/>
          </a:xfrm>
          <a:prstGeom prst="rect">
            <a:avLst/>
          </a:prstGeom>
          <a:noFill/>
        </p:spPr>
        <p:txBody>
          <a:bodyPr wrap="square" rtlCol="0">
            <a:spAutoFit/>
          </a:bodyPr>
          <a:lstStyle/>
          <a:p>
            <a:endParaRPr lang="fr-FR" b="1" dirty="0"/>
          </a:p>
        </p:txBody>
      </p:sp>
      <p:sp>
        <p:nvSpPr>
          <p:cNvPr id="6" name="ZoneTexte 5"/>
          <p:cNvSpPr txBox="1"/>
          <p:nvPr/>
        </p:nvSpPr>
        <p:spPr>
          <a:xfrm>
            <a:off x="395536" y="2132856"/>
            <a:ext cx="8280920" cy="4524315"/>
          </a:xfrm>
          <a:prstGeom prst="rect">
            <a:avLst/>
          </a:prstGeom>
          <a:noFill/>
        </p:spPr>
        <p:txBody>
          <a:bodyPr wrap="square" rtlCol="0">
            <a:spAutoFit/>
          </a:bodyPr>
          <a:lstStyle/>
          <a:p>
            <a:pPr marL="285750" indent="-285750" algn="just">
              <a:buFont typeface="Wingdings" panose="05000000000000000000" pitchFamily="2" charset="2"/>
              <a:buChar char="q"/>
            </a:pPr>
            <a:r>
              <a:rPr lang="fr-FR" dirty="0" smtClean="0"/>
              <a:t>La croissance démographique ralentit, et </a:t>
            </a:r>
            <a:r>
              <a:rPr lang="fr-FR" b="1" dirty="0" smtClean="0"/>
              <a:t>la population mondiale devrait culminer vers 2065 </a:t>
            </a:r>
            <a:r>
              <a:rPr lang="fr-FR" dirty="0" smtClean="0"/>
              <a:t>en dessous de 10 milliards.</a:t>
            </a:r>
          </a:p>
          <a:p>
            <a:pPr marL="285750" indent="-285750" algn="just">
              <a:buFont typeface="Wingdings" panose="05000000000000000000" pitchFamily="2" charset="2"/>
              <a:buChar char="q"/>
            </a:pPr>
            <a:endParaRPr lang="fr-FR" dirty="0" smtClean="0"/>
          </a:p>
          <a:p>
            <a:pPr marL="285750" indent="-285750" algn="just">
              <a:buFont typeface="Wingdings" panose="05000000000000000000" pitchFamily="2" charset="2"/>
              <a:buChar char="q"/>
            </a:pPr>
            <a:r>
              <a:rPr lang="fr-FR" dirty="0" smtClean="0"/>
              <a:t>La baisse de la natalité résulte de </a:t>
            </a:r>
            <a:r>
              <a:rPr lang="fr-FR" b="1" dirty="0" smtClean="0"/>
              <a:t>l’éducation des filles </a:t>
            </a:r>
            <a:r>
              <a:rPr lang="fr-FR" dirty="0" smtClean="0"/>
              <a:t>qui retarde l’âge du mariage et favorise leur autonomie ; ce mouvement peut être contrarié par les conflits ou les idéologies qui maltraitent les femmes et empêchent la contraception.</a:t>
            </a:r>
          </a:p>
          <a:p>
            <a:pPr marL="285750" indent="-285750" algn="just">
              <a:buFont typeface="Wingdings" panose="05000000000000000000" pitchFamily="2" charset="2"/>
              <a:buChar char="q"/>
            </a:pPr>
            <a:endParaRPr lang="fr-FR" dirty="0" smtClean="0"/>
          </a:p>
          <a:p>
            <a:pPr marL="285750" lvl="0" indent="-285750" algn="just">
              <a:buFont typeface="Wingdings" panose="05000000000000000000" pitchFamily="2" charset="2"/>
              <a:buChar char="q"/>
            </a:pPr>
            <a:r>
              <a:rPr lang="fr-FR" b="1" dirty="0" smtClean="0"/>
              <a:t>4 </a:t>
            </a:r>
            <a:r>
              <a:rPr lang="fr-FR" b="1" dirty="0"/>
              <a:t>% de la population en très forte croissance </a:t>
            </a:r>
            <a:r>
              <a:rPr lang="fr-FR" dirty="0" smtClean="0"/>
              <a:t>: l’Afrique </a:t>
            </a:r>
            <a:r>
              <a:rPr lang="fr-FR" dirty="0"/>
              <a:t>sahélienne et </a:t>
            </a:r>
            <a:r>
              <a:rPr lang="fr-FR" dirty="0" smtClean="0"/>
              <a:t>équatoriale, et la zone </a:t>
            </a:r>
            <a:r>
              <a:rPr lang="fr-FR" dirty="0"/>
              <a:t>Afghanistan-Pakistan-Irak. Mais les habitants de l’Afrique subsaharienne sont jusqu’ici les moins mobiles de la planète (2,5% d’émigrés) et vont de préférence dans un pays voisin. </a:t>
            </a:r>
            <a:r>
              <a:rPr lang="fr-FR" b="1" dirty="0"/>
              <a:t>Les démographes tablent plutôt sur une hausse lente des flux migratoires vers l’Europe plutôt que sur un </a:t>
            </a:r>
            <a:r>
              <a:rPr lang="fr-FR" b="1" dirty="0" smtClean="0"/>
              <a:t>déferlement</a:t>
            </a:r>
            <a:r>
              <a:rPr lang="fr-FR" dirty="0" smtClean="0"/>
              <a:t>.</a:t>
            </a:r>
          </a:p>
          <a:p>
            <a:pPr marL="285750" lvl="0" indent="-285750" algn="just">
              <a:buFont typeface="Wingdings" panose="05000000000000000000" pitchFamily="2" charset="2"/>
              <a:buChar char="q"/>
            </a:pPr>
            <a:endParaRPr lang="fr-FR" dirty="0"/>
          </a:p>
          <a:p>
            <a:pPr marL="285750" lvl="0" indent="-285750" algn="just">
              <a:buFont typeface="Wingdings" panose="05000000000000000000" pitchFamily="2" charset="2"/>
              <a:buChar char="q"/>
            </a:pPr>
            <a:r>
              <a:rPr lang="fr-FR" dirty="0" smtClean="0"/>
              <a:t>Les </a:t>
            </a:r>
            <a:r>
              <a:rPr lang="fr-FR" dirty="0"/>
              <a:t>migrations vers la France sont d’abord liées à </a:t>
            </a:r>
            <a:r>
              <a:rPr lang="fr-FR" b="1" dirty="0"/>
              <a:t>l’ancienneté des liens avec les pays de départ</a:t>
            </a:r>
            <a:r>
              <a:rPr lang="fr-FR" dirty="0"/>
              <a:t>, et avec l’élévation du niveau d’éducation plutôt qu’avec la surpopulation ou la misère (il faut des moyens pour partir loin). </a:t>
            </a:r>
          </a:p>
        </p:txBody>
      </p:sp>
      <p:sp>
        <p:nvSpPr>
          <p:cNvPr id="8" name="ZoneTexte 7"/>
          <p:cNvSpPr txBox="1"/>
          <p:nvPr/>
        </p:nvSpPr>
        <p:spPr>
          <a:xfrm>
            <a:off x="6012160" y="1634316"/>
            <a:ext cx="2664296" cy="276999"/>
          </a:xfrm>
          <a:prstGeom prst="rect">
            <a:avLst/>
          </a:prstGeom>
          <a:noFill/>
        </p:spPr>
        <p:txBody>
          <a:bodyPr wrap="square" rtlCol="0">
            <a:spAutoFit/>
          </a:bodyPr>
          <a:lstStyle/>
          <a:p>
            <a:r>
              <a:rPr lang="fr-FR" sz="1200" dirty="0" smtClean="0"/>
              <a:t>Cf. La Croix des 16/11 et 4/12/2020</a:t>
            </a:r>
            <a:endParaRPr lang="fr-FR" sz="1200" dirty="0"/>
          </a:p>
        </p:txBody>
      </p:sp>
    </p:spTree>
    <p:extLst>
      <p:ext uri="{BB962C8B-B14F-4D97-AF65-F5344CB8AC3E}">
        <p14:creationId xmlns:p14="http://schemas.microsoft.com/office/powerpoint/2010/main" val="33665373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382" y="260648"/>
            <a:ext cx="8435280" cy="1143000"/>
          </a:xfrm>
          <a:solidFill>
            <a:schemeClr val="accent5"/>
          </a:solidFill>
          <a:ln>
            <a:solidFill>
              <a:schemeClr val="tx1"/>
            </a:solidFill>
          </a:ln>
        </p:spPr>
        <p:txBody>
          <a:bodyPr>
            <a:normAutofit/>
          </a:bodyPr>
          <a:lstStyle/>
          <a:p>
            <a:r>
              <a:rPr lang="fr-FR" sz="4000" dirty="0"/>
              <a:t>Intégrer : jusqu’où </a:t>
            </a:r>
            <a:r>
              <a:rPr lang="fr-FR" sz="4000" dirty="0" smtClean="0"/>
              <a:t>? (2/3)</a:t>
            </a:r>
            <a:endParaRPr lang="fr-FR" sz="4000" dirty="0"/>
          </a:p>
        </p:txBody>
      </p:sp>
      <p:sp>
        <p:nvSpPr>
          <p:cNvPr id="5" name="ZoneTexte 4"/>
          <p:cNvSpPr txBox="1"/>
          <p:nvPr/>
        </p:nvSpPr>
        <p:spPr>
          <a:xfrm>
            <a:off x="395536" y="1588150"/>
            <a:ext cx="5472608" cy="369332"/>
          </a:xfrm>
          <a:prstGeom prst="rect">
            <a:avLst/>
          </a:prstGeom>
          <a:solidFill>
            <a:schemeClr val="accent6"/>
          </a:solidFill>
        </p:spPr>
        <p:txBody>
          <a:bodyPr wrap="square" rtlCol="0">
            <a:spAutoFit/>
          </a:bodyPr>
          <a:lstStyle/>
          <a:p>
            <a:pPr algn="ctr"/>
            <a:r>
              <a:rPr lang="fr-FR" dirty="0" smtClean="0"/>
              <a:t>Où vont les migrants ?</a:t>
            </a:r>
            <a:endParaRPr lang="fr-FR" dirty="0"/>
          </a:p>
        </p:txBody>
      </p:sp>
      <p:sp>
        <p:nvSpPr>
          <p:cNvPr id="7" name="ZoneTexte 6"/>
          <p:cNvSpPr txBox="1"/>
          <p:nvPr/>
        </p:nvSpPr>
        <p:spPr>
          <a:xfrm>
            <a:off x="477589" y="2359912"/>
            <a:ext cx="8198867" cy="369332"/>
          </a:xfrm>
          <a:prstGeom prst="rect">
            <a:avLst/>
          </a:prstGeom>
          <a:noFill/>
        </p:spPr>
        <p:txBody>
          <a:bodyPr wrap="square" rtlCol="0">
            <a:spAutoFit/>
          </a:bodyPr>
          <a:lstStyle/>
          <a:p>
            <a:endParaRPr lang="fr-FR" b="1" dirty="0"/>
          </a:p>
        </p:txBody>
      </p:sp>
      <p:sp>
        <p:nvSpPr>
          <p:cNvPr id="6" name="ZoneTexte 5"/>
          <p:cNvSpPr txBox="1"/>
          <p:nvPr/>
        </p:nvSpPr>
        <p:spPr>
          <a:xfrm>
            <a:off x="395536" y="2132856"/>
            <a:ext cx="8280920" cy="4524315"/>
          </a:xfrm>
          <a:prstGeom prst="rect">
            <a:avLst/>
          </a:prstGeom>
          <a:noFill/>
        </p:spPr>
        <p:txBody>
          <a:bodyPr wrap="square" rtlCol="0">
            <a:spAutoFit/>
          </a:bodyPr>
          <a:lstStyle/>
          <a:p>
            <a:pPr marL="285750" lvl="0" indent="-285750" algn="just">
              <a:buFont typeface="Wingdings" panose="05000000000000000000" pitchFamily="2" charset="2"/>
              <a:buChar char="q"/>
            </a:pPr>
            <a:r>
              <a:rPr lang="fr-FR" dirty="0"/>
              <a:t>272 de millions d’immigrés dans le monde en 2019 (=personnes résidant dans un pays où elles ne sont pas nées), soit </a:t>
            </a:r>
            <a:r>
              <a:rPr lang="fr-FR" b="1" dirty="0"/>
              <a:t>3,5% de la population mondiale</a:t>
            </a:r>
            <a:r>
              <a:rPr lang="fr-FR" dirty="0" smtClean="0"/>
              <a:t>.</a:t>
            </a:r>
            <a:endParaRPr lang="fr-FR" dirty="0"/>
          </a:p>
          <a:p>
            <a:pPr marL="285750" lvl="0" indent="-285750" algn="just">
              <a:buFont typeface="Wingdings" panose="05000000000000000000" pitchFamily="2" charset="2"/>
              <a:buChar char="q"/>
            </a:pPr>
            <a:r>
              <a:rPr lang="fr-FR" dirty="0"/>
              <a:t>3 sur </a:t>
            </a:r>
            <a:r>
              <a:rPr lang="fr-FR" dirty="0" smtClean="0"/>
              <a:t>4 </a:t>
            </a:r>
            <a:r>
              <a:rPr lang="fr-FR" dirty="0"/>
              <a:t>sont en âge de travailler, 14% sont des enfants ; 48% sont des </a:t>
            </a:r>
            <a:r>
              <a:rPr lang="fr-FR" dirty="0" smtClean="0"/>
              <a:t>femmes</a:t>
            </a:r>
          </a:p>
          <a:p>
            <a:pPr marL="285750" lvl="0" indent="-285750" algn="just">
              <a:buFont typeface="Wingdings" panose="05000000000000000000" pitchFamily="2" charset="2"/>
              <a:buChar char="q"/>
            </a:pPr>
            <a:endParaRPr lang="fr-FR" dirty="0"/>
          </a:p>
          <a:p>
            <a:pPr marL="285750" lvl="0" indent="-285750" algn="just">
              <a:buFont typeface="Wingdings" panose="05000000000000000000" pitchFamily="2" charset="2"/>
              <a:buChar char="q"/>
            </a:pPr>
            <a:r>
              <a:rPr lang="fr-FR" b="1" dirty="0"/>
              <a:t>La plupart de ces immigrés viennent des pays du Sud (73%) mais ils sont plus installés dans d’autres pays du Sud (38%) </a:t>
            </a:r>
            <a:r>
              <a:rPr lang="fr-FR" dirty="0"/>
              <a:t>que dans des pays du Nord (35%) ; les migrants du Nord s’installent eux dans d’autres pays du Nord (22%) et marginalement dans les pays du Sud (5</a:t>
            </a:r>
            <a:r>
              <a:rPr lang="fr-FR" dirty="0" smtClean="0"/>
              <a:t>%).</a:t>
            </a:r>
          </a:p>
          <a:p>
            <a:pPr marL="285750" lvl="0" indent="-285750" algn="just">
              <a:buFont typeface="Wingdings" panose="05000000000000000000" pitchFamily="2" charset="2"/>
              <a:buChar char="q"/>
            </a:pPr>
            <a:endParaRPr lang="fr-FR" dirty="0"/>
          </a:p>
          <a:p>
            <a:pPr marL="285750" lvl="0" indent="-285750" algn="just">
              <a:buFont typeface="Wingdings" panose="05000000000000000000" pitchFamily="2" charset="2"/>
              <a:buChar char="q"/>
            </a:pPr>
            <a:r>
              <a:rPr lang="fr-FR" dirty="0"/>
              <a:t>Environ 31 % de l’ensemble des migrants internationaux résident en Asie, </a:t>
            </a:r>
            <a:r>
              <a:rPr lang="fr-FR" b="1" dirty="0"/>
              <a:t>30 % en Europe</a:t>
            </a:r>
            <a:r>
              <a:rPr lang="fr-FR" dirty="0"/>
              <a:t>, 26 % sur le continents américain, 10 % en Afrique et 3 % en Océanie</a:t>
            </a:r>
            <a:r>
              <a:rPr lang="fr-FR" dirty="0" smtClean="0"/>
              <a:t>.</a:t>
            </a:r>
          </a:p>
          <a:p>
            <a:pPr marL="285750" lvl="0" indent="-285750" algn="just">
              <a:buFont typeface="Wingdings" panose="05000000000000000000" pitchFamily="2" charset="2"/>
              <a:buChar char="q"/>
            </a:pPr>
            <a:endParaRPr lang="fr-FR" dirty="0"/>
          </a:p>
          <a:p>
            <a:pPr marL="285750" lvl="0" indent="-285750" algn="just">
              <a:buFont typeface="Wingdings" panose="05000000000000000000" pitchFamily="2" charset="2"/>
              <a:buChar char="q"/>
            </a:pPr>
            <a:r>
              <a:rPr lang="fr-FR" dirty="0"/>
              <a:t>Les </a:t>
            </a:r>
            <a:r>
              <a:rPr lang="fr-FR" b="1" dirty="0"/>
              <a:t>réfugiés </a:t>
            </a:r>
            <a:r>
              <a:rPr lang="fr-FR" dirty="0"/>
              <a:t>(et exilés Vénézuéliens) représentent 30 millions de personnes (sans compter les 4 millions de demandeurs d’asile et les 46 millions de déplacés à l’intérieur d’un pays). </a:t>
            </a:r>
            <a:r>
              <a:rPr lang="fr-FR" b="1" dirty="0"/>
              <a:t>85% sont accueillis dans des pays en développement</a:t>
            </a:r>
            <a:r>
              <a:rPr lang="fr-FR" dirty="0"/>
              <a:t>, 73% dans des pays voisins (Turquie, Colombie, Pakistan, Ouganda</a:t>
            </a:r>
            <a:r>
              <a:rPr lang="fr-FR" dirty="0" smtClean="0"/>
              <a:t>,…).</a:t>
            </a:r>
            <a:endParaRPr lang="fr-FR" dirty="0"/>
          </a:p>
        </p:txBody>
      </p:sp>
      <p:sp>
        <p:nvSpPr>
          <p:cNvPr id="8" name="ZoneTexte 7"/>
          <p:cNvSpPr txBox="1"/>
          <p:nvPr/>
        </p:nvSpPr>
        <p:spPr>
          <a:xfrm>
            <a:off x="6228184" y="1633796"/>
            <a:ext cx="1872208" cy="276999"/>
          </a:xfrm>
          <a:prstGeom prst="rect">
            <a:avLst/>
          </a:prstGeom>
          <a:noFill/>
        </p:spPr>
        <p:txBody>
          <a:bodyPr wrap="square" rtlCol="0">
            <a:spAutoFit/>
          </a:bodyPr>
          <a:lstStyle/>
          <a:p>
            <a:r>
              <a:rPr lang="fr-FR" sz="1200" dirty="0" smtClean="0"/>
              <a:t>Source  ONU, 2019</a:t>
            </a:r>
            <a:endParaRPr lang="fr-FR" sz="1200" dirty="0"/>
          </a:p>
        </p:txBody>
      </p:sp>
    </p:spTree>
    <p:extLst>
      <p:ext uri="{BB962C8B-B14F-4D97-AF65-F5344CB8AC3E}">
        <p14:creationId xmlns:p14="http://schemas.microsoft.com/office/powerpoint/2010/main" val="42623208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382" y="260648"/>
            <a:ext cx="8435280" cy="1143000"/>
          </a:xfrm>
          <a:solidFill>
            <a:schemeClr val="accent5"/>
          </a:solidFill>
          <a:ln>
            <a:solidFill>
              <a:schemeClr val="tx1"/>
            </a:solidFill>
          </a:ln>
        </p:spPr>
        <p:txBody>
          <a:bodyPr>
            <a:normAutofit/>
          </a:bodyPr>
          <a:lstStyle/>
          <a:p>
            <a:r>
              <a:rPr lang="fr-FR" sz="4000" dirty="0"/>
              <a:t>Intégrer : jusqu’où </a:t>
            </a:r>
            <a:r>
              <a:rPr lang="fr-FR" sz="4000" dirty="0" smtClean="0"/>
              <a:t>? (3/3)</a:t>
            </a:r>
            <a:endParaRPr lang="fr-FR" sz="4000" dirty="0"/>
          </a:p>
        </p:txBody>
      </p:sp>
      <p:sp>
        <p:nvSpPr>
          <p:cNvPr id="5" name="ZoneTexte 4"/>
          <p:cNvSpPr txBox="1"/>
          <p:nvPr/>
        </p:nvSpPr>
        <p:spPr>
          <a:xfrm>
            <a:off x="395536" y="1588150"/>
            <a:ext cx="5472608" cy="369332"/>
          </a:xfrm>
          <a:prstGeom prst="rect">
            <a:avLst/>
          </a:prstGeom>
          <a:solidFill>
            <a:schemeClr val="accent6"/>
          </a:solidFill>
        </p:spPr>
        <p:txBody>
          <a:bodyPr wrap="square" rtlCol="0">
            <a:spAutoFit/>
          </a:bodyPr>
          <a:lstStyle/>
          <a:p>
            <a:pPr algn="ctr"/>
            <a:r>
              <a:rPr lang="fr-FR" dirty="0" smtClean="0"/>
              <a:t>Quels pays accueillent le plus de migrants?</a:t>
            </a:r>
            <a:endParaRPr lang="fr-FR" dirty="0"/>
          </a:p>
        </p:txBody>
      </p:sp>
      <p:sp>
        <p:nvSpPr>
          <p:cNvPr id="7" name="ZoneTexte 6"/>
          <p:cNvSpPr txBox="1"/>
          <p:nvPr/>
        </p:nvSpPr>
        <p:spPr>
          <a:xfrm>
            <a:off x="477589" y="2359912"/>
            <a:ext cx="8198867" cy="369332"/>
          </a:xfrm>
          <a:prstGeom prst="rect">
            <a:avLst/>
          </a:prstGeom>
          <a:noFill/>
        </p:spPr>
        <p:txBody>
          <a:bodyPr wrap="square" rtlCol="0">
            <a:spAutoFit/>
          </a:bodyPr>
          <a:lstStyle/>
          <a:p>
            <a:endParaRPr lang="fr-FR" b="1" dirty="0"/>
          </a:p>
        </p:txBody>
      </p:sp>
      <p:sp>
        <p:nvSpPr>
          <p:cNvPr id="8" name="ZoneTexte 7"/>
          <p:cNvSpPr txBox="1"/>
          <p:nvPr/>
        </p:nvSpPr>
        <p:spPr>
          <a:xfrm>
            <a:off x="6228184" y="1633796"/>
            <a:ext cx="1872208" cy="276999"/>
          </a:xfrm>
          <a:prstGeom prst="rect">
            <a:avLst/>
          </a:prstGeom>
          <a:noFill/>
        </p:spPr>
        <p:txBody>
          <a:bodyPr wrap="square" rtlCol="0">
            <a:spAutoFit/>
          </a:bodyPr>
          <a:lstStyle/>
          <a:p>
            <a:r>
              <a:rPr lang="fr-FR" sz="1200" dirty="0" smtClean="0"/>
              <a:t>Source  INED, 2015</a:t>
            </a:r>
            <a:endParaRPr lang="fr-FR" sz="1200" dirty="0"/>
          </a:p>
        </p:txBody>
      </p:sp>
      <p:graphicFrame>
        <p:nvGraphicFramePr>
          <p:cNvPr id="3" name="Tableau 2"/>
          <p:cNvGraphicFramePr>
            <a:graphicFrameLocks noGrp="1"/>
          </p:cNvGraphicFramePr>
          <p:nvPr>
            <p:extLst>
              <p:ext uri="{D42A27DB-BD31-4B8C-83A1-F6EECF244321}">
                <p14:modId xmlns:p14="http://schemas.microsoft.com/office/powerpoint/2010/main" val="116022167"/>
              </p:ext>
            </p:extLst>
          </p:nvPr>
        </p:nvGraphicFramePr>
        <p:xfrm>
          <a:off x="417673" y="2037080"/>
          <a:ext cx="7992888" cy="4820920"/>
        </p:xfrm>
        <a:graphic>
          <a:graphicData uri="http://schemas.openxmlformats.org/drawingml/2006/table">
            <a:tbl>
              <a:tblPr firstRow="1" bandRow="1">
                <a:tableStyleId>{93296810-A885-4BE3-A3E7-6D5BEEA58F35}</a:tableStyleId>
              </a:tblPr>
              <a:tblGrid>
                <a:gridCol w="5688632"/>
                <a:gridCol w="2304256"/>
              </a:tblGrid>
              <a:tr h="370840">
                <a:tc>
                  <a:txBody>
                    <a:bodyPr/>
                    <a:lstStyle/>
                    <a:p>
                      <a:r>
                        <a:rPr lang="fr-FR" dirty="0" smtClean="0"/>
                        <a:t>Pays</a:t>
                      </a:r>
                      <a:endParaRPr lang="fr-FR" dirty="0"/>
                    </a:p>
                  </a:txBody>
                  <a:tcPr/>
                </a:tc>
                <a:tc>
                  <a:txBody>
                    <a:bodyPr/>
                    <a:lstStyle/>
                    <a:p>
                      <a:pPr algn="ctr"/>
                      <a:r>
                        <a:rPr lang="fr-FR" dirty="0" smtClean="0"/>
                        <a:t>Proportion de la pop.</a:t>
                      </a:r>
                      <a:endParaRPr lang="fr-FR" dirty="0"/>
                    </a:p>
                  </a:txBody>
                  <a:tcPr/>
                </a:tc>
              </a:tr>
              <a:tr h="370840">
                <a:tc>
                  <a:txBody>
                    <a:bodyPr/>
                    <a:lstStyle/>
                    <a:p>
                      <a:r>
                        <a:rPr lang="fr-FR" dirty="0" smtClean="0"/>
                        <a:t>Golfe arabo-persique (hors Iran)</a:t>
                      </a:r>
                      <a:endParaRPr lang="fr-FR" dirty="0"/>
                    </a:p>
                  </a:txBody>
                  <a:tcPr/>
                </a:tc>
                <a:tc>
                  <a:txBody>
                    <a:bodyPr/>
                    <a:lstStyle/>
                    <a:p>
                      <a:pPr algn="ctr"/>
                      <a:r>
                        <a:rPr lang="fr-FR" dirty="0" smtClean="0"/>
                        <a:t>34% à 87%</a:t>
                      </a:r>
                      <a:endParaRPr lang="fr-FR" dirty="0"/>
                    </a:p>
                  </a:txBody>
                  <a:tcPr/>
                </a:tc>
              </a:tr>
              <a:tr h="370840">
                <a:tc>
                  <a:txBody>
                    <a:bodyPr/>
                    <a:lstStyle/>
                    <a:p>
                      <a:r>
                        <a:rPr lang="fr-FR" dirty="0" smtClean="0"/>
                        <a:t>Jordanie,</a:t>
                      </a:r>
                      <a:r>
                        <a:rPr lang="fr-FR" baseline="0" dirty="0" smtClean="0"/>
                        <a:t> Liban</a:t>
                      </a:r>
                      <a:endParaRPr lang="fr-FR" dirty="0"/>
                    </a:p>
                  </a:txBody>
                  <a:tcPr/>
                </a:tc>
                <a:tc>
                  <a:txBody>
                    <a:bodyPr/>
                    <a:lstStyle/>
                    <a:p>
                      <a:pPr algn="ctr"/>
                      <a:r>
                        <a:rPr lang="fr-FR" dirty="0" smtClean="0"/>
                        <a:t>34%</a:t>
                      </a:r>
                      <a:endParaRPr lang="fr-FR" dirty="0"/>
                    </a:p>
                  </a:txBody>
                  <a:tcPr/>
                </a:tc>
              </a:tr>
              <a:tr h="370840">
                <a:tc>
                  <a:txBody>
                    <a:bodyPr/>
                    <a:lstStyle/>
                    <a:p>
                      <a:r>
                        <a:rPr lang="fr-FR" dirty="0" smtClean="0"/>
                        <a:t>Suisse</a:t>
                      </a:r>
                      <a:endParaRPr lang="fr-FR" dirty="0"/>
                    </a:p>
                  </a:txBody>
                  <a:tcPr/>
                </a:tc>
                <a:tc>
                  <a:txBody>
                    <a:bodyPr/>
                    <a:lstStyle/>
                    <a:p>
                      <a:pPr algn="ctr"/>
                      <a:r>
                        <a:rPr lang="fr-FR" dirty="0" smtClean="0"/>
                        <a:t>29%</a:t>
                      </a:r>
                      <a:endParaRPr lang="fr-FR" dirty="0"/>
                    </a:p>
                  </a:txBody>
                  <a:tcPr/>
                </a:tc>
              </a:tr>
              <a:tr h="370840">
                <a:tc>
                  <a:txBody>
                    <a:bodyPr/>
                    <a:lstStyle/>
                    <a:p>
                      <a:r>
                        <a:rPr lang="fr-FR" dirty="0" smtClean="0"/>
                        <a:t>Australie</a:t>
                      </a:r>
                      <a:endParaRPr lang="fr-FR" dirty="0"/>
                    </a:p>
                  </a:txBody>
                  <a:tcPr/>
                </a:tc>
                <a:tc>
                  <a:txBody>
                    <a:bodyPr/>
                    <a:lstStyle/>
                    <a:p>
                      <a:pPr algn="ctr"/>
                      <a:r>
                        <a:rPr lang="fr-FR" dirty="0" smtClean="0"/>
                        <a:t>28%</a:t>
                      </a:r>
                      <a:endParaRPr lang="fr-FR" dirty="0"/>
                    </a:p>
                  </a:txBody>
                  <a:tcPr/>
                </a:tc>
              </a:tr>
              <a:tr h="370840">
                <a:tc>
                  <a:txBody>
                    <a:bodyPr/>
                    <a:lstStyle/>
                    <a:p>
                      <a:r>
                        <a:rPr lang="fr-FR" dirty="0" smtClean="0"/>
                        <a:t>Israël</a:t>
                      </a:r>
                      <a:endParaRPr lang="fr-FR" dirty="0"/>
                    </a:p>
                  </a:txBody>
                  <a:tcPr/>
                </a:tc>
                <a:tc>
                  <a:txBody>
                    <a:bodyPr/>
                    <a:lstStyle/>
                    <a:p>
                      <a:pPr algn="ctr"/>
                      <a:r>
                        <a:rPr lang="fr-FR" dirty="0" smtClean="0"/>
                        <a:t>25%</a:t>
                      </a:r>
                      <a:endParaRPr lang="fr-FR" dirty="0"/>
                    </a:p>
                  </a:txBody>
                  <a:tcPr/>
                </a:tc>
              </a:tr>
              <a:tr h="370840">
                <a:tc>
                  <a:txBody>
                    <a:bodyPr/>
                    <a:lstStyle/>
                    <a:p>
                      <a:r>
                        <a:rPr lang="fr-FR" dirty="0" smtClean="0"/>
                        <a:t>Nouvelle-Zélande, Canada,</a:t>
                      </a:r>
                      <a:r>
                        <a:rPr lang="fr-FR" baseline="0" dirty="0" smtClean="0"/>
                        <a:t> Kazakhstan</a:t>
                      </a:r>
                      <a:endParaRPr lang="fr-FR" dirty="0"/>
                    </a:p>
                  </a:txBody>
                  <a:tcPr/>
                </a:tc>
                <a:tc>
                  <a:txBody>
                    <a:bodyPr/>
                    <a:lstStyle/>
                    <a:p>
                      <a:pPr algn="ctr"/>
                      <a:r>
                        <a:rPr lang="fr-FR" dirty="0" smtClean="0"/>
                        <a:t>22 à 20%</a:t>
                      </a:r>
                      <a:endParaRPr lang="fr-FR" dirty="0"/>
                    </a:p>
                  </a:txBody>
                  <a:tcPr/>
                </a:tc>
              </a:tr>
              <a:tr h="370840">
                <a:tc>
                  <a:txBody>
                    <a:bodyPr/>
                    <a:lstStyle/>
                    <a:p>
                      <a:r>
                        <a:rPr lang="fr-FR" dirty="0" smtClean="0"/>
                        <a:t>Guinée </a:t>
                      </a:r>
                      <a:r>
                        <a:rPr lang="fr-FR" dirty="0" err="1" smtClean="0"/>
                        <a:t>équat</a:t>
                      </a:r>
                      <a:r>
                        <a:rPr lang="fr-FR" dirty="0" smtClean="0"/>
                        <a:t>., Autriche, Suède, Irlande, Norvège, Estonie</a:t>
                      </a:r>
                      <a:endParaRPr lang="fr-FR" dirty="0"/>
                    </a:p>
                  </a:txBody>
                  <a:tcPr/>
                </a:tc>
                <a:tc>
                  <a:txBody>
                    <a:bodyPr/>
                    <a:lstStyle/>
                    <a:p>
                      <a:pPr algn="ctr"/>
                      <a:r>
                        <a:rPr lang="fr-FR" dirty="0" smtClean="0"/>
                        <a:t>18 à 14%</a:t>
                      </a:r>
                      <a:endParaRPr lang="fr-FR" dirty="0"/>
                    </a:p>
                  </a:txBody>
                  <a:tcPr/>
                </a:tc>
              </a:tr>
              <a:tr h="370840">
                <a:tc>
                  <a:txBody>
                    <a:bodyPr/>
                    <a:lstStyle/>
                    <a:p>
                      <a:r>
                        <a:rPr lang="fr-FR" dirty="0" smtClean="0"/>
                        <a:t>U.S.A.</a:t>
                      </a:r>
                      <a:endParaRPr lang="fr-FR" dirty="0"/>
                    </a:p>
                  </a:txBody>
                  <a:tcPr/>
                </a:tc>
                <a:tc>
                  <a:txBody>
                    <a:bodyPr/>
                    <a:lstStyle/>
                    <a:p>
                      <a:pPr algn="ctr"/>
                      <a:r>
                        <a:rPr lang="fr-FR" dirty="0" smtClean="0"/>
                        <a:t>15%</a:t>
                      </a:r>
                      <a:endParaRPr lang="fr-FR" dirty="0"/>
                    </a:p>
                  </a:txBody>
                  <a:tcPr/>
                </a:tc>
              </a:tr>
              <a:tr h="370840">
                <a:tc>
                  <a:txBody>
                    <a:bodyPr/>
                    <a:lstStyle/>
                    <a:p>
                      <a:r>
                        <a:rPr lang="fr-FR" dirty="0" smtClean="0"/>
                        <a:t>Gabon, Lettonie, Croatie, Monténégro</a:t>
                      </a:r>
                      <a:endParaRPr lang="fr-FR" dirty="0"/>
                    </a:p>
                  </a:txBody>
                  <a:tcPr/>
                </a:tc>
                <a:tc>
                  <a:txBody>
                    <a:bodyPr/>
                    <a:lstStyle/>
                    <a:p>
                      <a:pPr algn="ctr"/>
                      <a:r>
                        <a:rPr lang="fr-FR" dirty="0" smtClean="0"/>
                        <a:t>14 à 13%</a:t>
                      </a:r>
                      <a:endParaRPr lang="fr-FR" dirty="0"/>
                    </a:p>
                  </a:txBody>
                  <a:tcPr/>
                </a:tc>
              </a:tr>
              <a:tr h="370840">
                <a:tc>
                  <a:txBody>
                    <a:bodyPr/>
                    <a:lstStyle/>
                    <a:p>
                      <a:r>
                        <a:rPr lang="fr-FR" dirty="0" smtClean="0"/>
                        <a:t>Royaume-Uni, Espagne, Allemagne,</a:t>
                      </a:r>
                      <a:r>
                        <a:rPr lang="fr-FR" baseline="0" dirty="0" smtClean="0"/>
                        <a:t> </a:t>
                      </a:r>
                      <a:r>
                        <a:rPr lang="fr-FR" b="1" baseline="0" dirty="0" smtClean="0"/>
                        <a:t>France</a:t>
                      </a:r>
                      <a:r>
                        <a:rPr lang="fr-FR" baseline="0" dirty="0" smtClean="0"/>
                        <a:t>, Libye</a:t>
                      </a:r>
                      <a:endParaRPr lang="fr-FR" dirty="0"/>
                    </a:p>
                  </a:txBody>
                  <a:tcPr/>
                </a:tc>
                <a:tc>
                  <a:txBody>
                    <a:bodyPr/>
                    <a:lstStyle/>
                    <a:p>
                      <a:pPr algn="ctr"/>
                      <a:r>
                        <a:rPr lang="fr-FR" dirty="0" smtClean="0"/>
                        <a:t>13 à 12%</a:t>
                      </a:r>
                      <a:endParaRPr lang="fr-FR" dirty="0"/>
                    </a:p>
                  </a:txBody>
                  <a:tcPr/>
                </a:tc>
              </a:tr>
              <a:tr h="370840">
                <a:tc>
                  <a:txBody>
                    <a:bodyPr/>
                    <a:lstStyle/>
                    <a:p>
                      <a:r>
                        <a:rPr lang="fr-FR" dirty="0" smtClean="0"/>
                        <a:t>Pays-Bas, Slovénie, Belgique,</a:t>
                      </a:r>
                      <a:r>
                        <a:rPr lang="fr-FR" baseline="0" dirty="0" smtClean="0"/>
                        <a:t> Grèce, Biélorussie, Ukraine</a:t>
                      </a:r>
                      <a:endParaRPr lang="fr-FR" dirty="0"/>
                    </a:p>
                  </a:txBody>
                  <a:tcPr/>
                </a:tc>
                <a:tc>
                  <a:txBody>
                    <a:bodyPr/>
                    <a:lstStyle/>
                    <a:p>
                      <a:pPr algn="ctr"/>
                      <a:r>
                        <a:rPr lang="fr-FR" dirty="0" smtClean="0"/>
                        <a:t>12 à 11%</a:t>
                      </a:r>
                      <a:endParaRPr lang="fr-FR" dirty="0"/>
                    </a:p>
                  </a:txBody>
                  <a:tcPr/>
                </a:tc>
              </a:tr>
              <a:tr h="370840">
                <a:tc>
                  <a:txBody>
                    <a:bodyPr/>
                    <a:lstStyle/>
                    <a:p>
                      <a:r>
                        <a:rPr lang="fr-FR" dirty="0" smtClean="0"/>
                        <a:t>Danemark</a:t>
                      </a:r>
                      <a:endParaRPr lang="fr-FR" dirty="0"/>
                    </a:p>
                  </a:txBody>
                  <a:tcPr/>
                </a:tc>
                <a:tc>
                  <a:txBody>
                    <a:bodyPr/>
                    <a:lstStyle/>
                    <a:p>
                      <a:pPr algn="ctr"/>
                      <a:r>
                        <a:rPr lang="fr-FR" dirty="0" smtClean="0"/>
                        <a:t>11 à 10%</a:t>
                      </a:r>
                      <a:endParaRPr lang="fr-FR" dirty="0"/>
                    </a:p>
                  </a:txBody>
                  <a:tcPr/>
                </a:tc>
              </a:tr>
            </a:tbl>
          </a:graphicData>
        </a:graphic>
      </p:graphicFrame>
    </p:spTree>
    <p:extLst>
      <p:ext uri="{BB962C8B-B14F-4D97-AF65-F5344CB8AC3E}">
        <p14:creationId xmlns:p14="http://schemas.microsoft.com/office/powerpoint/2010/main" val="41426628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382" y="260648"/>
            <a:ext cx="8435280" cy="1143000"/>
          </a:xfrm>
          <a:solidFill>
            <a:schemeClr val="accent5"/>
          </a:solidFill>
          <a:ln>
            <a:solidFill>
              <a:schemeClr val="tx1"/>
            </a:solidFill>
          </a:ln>
        </p:spPr>
        <p:txBody>
          <a:bodyPr>
            <a:normAutofit/>
          </a:bodyPr>
          <a:lstStyle/>
          <a:p>
            <a:r>
              <a:rPr lang="fr-FR" sz="4000" dirty="0" smtClean="0"/>
              <a:t>Les défis de l’intégration</a:t>
            </a:r>
            <a:endParaRPr lang="fr-FR" sz="4000" dirty="0"/>
          </a:p>
        </p:txBody>
      </p:sp>
      <p:sp>
        <p:nvSpPr>
          <p:cNvPr id="7" name="ZoneTexte 6"/>
          <p:cNvSpPr txBox="1"/>
          <p:nvPr/>
        </p:nvSpPr>
        <p:spPr>
          <a:xfrm>
            <a:off x="477589" y="2359912"/>
            <a:ext cx="8198867" cy="369332"/>
          </a:xfrm>
          <a:prstGeom prst="rect">
            <a:avLst/>
          </a:prstGeom>
          <a:noFill/>
        </p:spPr>
        <p:txBody>
          <a:bodyPr wrap="square" rtlCol="0">
            <a:spAutoFit/>
          </a:bodyPr>
          <a:lstStyle/>
          <a:p>
            <a:endParaRPr lang="fr-FR" b="1" dirty="0"/>
          </a:p>
        </p:txBody>
      </p:sp>
      <p:sp>
        <p:nvSpPr>
          <p:cNvPr id="6" name="ZoneTexte 5"/>
          <p:cNvSpPr txBox="1"/>
          <p:nvPr/>
        </p:nvSpPr>
        <p:spPr>
          <a:xfrm>
            <a:off x="369074" y="1700808"/>
            <a:ext cx="8280920" cy="3231654"/>
          </a:xfrm>
          <a:prstGeom prst="rect">
            <a:avLst/>
          </a:prstGeom>
          <a:noFill/>
        </p:spPr>
        <p:txBody>
          <a:bodyPr wrap="square" rtlCol="0">
            <a:spAutoFit/>
          </a:bodyPr>
          <a:lstStyle/>
          <a:p>
            <a:pPr marL="285750" indent="-285750" algn="just">
              <a:buFont typeface="Wingdings" panose="05000000000000000000" pitchFamily="2" charset="2"/>
              <a:buChar char="q"/>
            </a:pPr>
            <a:r>
              <a:rPr lang="fr-FR" dirty="0" smtClean="0"/>
              <a:t>En conclusion, le « fardeau » de l’immigration se révèle relativement léger </a:t>
            </a:r>
            <a:r>
              <a:rPr lang="fr-FR" smtClean="0"/>
              <a:t>du </a:t>
            </a:r>
            <a:r>
              <a:rPr lang="fr-FR" smtClean="0"/>
              <a:t>point </a:t>
            </a:r>
            <a:r>
              <a:rPr lang="fr-FR" dirty="0" smtClean="0"/>
              <a:t>de vue économique, et se transforme même en enrichissement quand les immigrés sont bien intégrés.</a:t>
            </a:r>
          </a:p>
          <a:p>
            <a:pPr marL="285750" indent="-285750" algn="just">
              <a:buFont typeface="Wingdings" panose="05000000000000000000" pitchFamily="2" charset="2"/>
              <a:buChar char="q"/>
            </a:pPr>
            <a:endParaRPr lang="fr-FR" dirty="0" smtClean="0"/>
          </a:p>
          <a:p>
            <a:pPr marL="285750" indent="-285750" algn="just">
              <a:buFont typeface="Wingdings" panose="05000000000000000000" pitchFamily="2" charset="2"/>
              <a:buChar char="q"/>
            </a:pPr>
            <a:r>
              <a:rPr lang="fr-FR" dirty="0" smtClean="0"/>
              <a:t>Mais l’intégration ne va pas de soi et nécessite un effort pour accompagner les nouveaux arrivants sur tous les plans et faire tomber les peurs.</a:t>
            </a:r>
          </a:p>
          <a:p>
            <a:pPr marL="285750" indent="-285750" algn="just">
              <a:buFont typeface="Wingdings" panose="05000000000000000000" pitchFamily="2" charset="2"/>
              <a:buChar char="q"/>
            </a:pPr>
            <a:endParaRPr lang="fr-FR" dirty="0" smtClean="0"/>
          </a:p>
          <a:p>
            <a:pPr marL="285750" indent="-285750" algn="just">
              <a:buFont typeface="Wingdings" panose="05000000000000000000" pitchFamily="2" charset="2"/>
              <a:buChar char="q"/>
            </a:pPr>
            <a:endParaRPr lang="fr-FR" dirty="0" smtClean="0"/>
          </a:p>
          <a:p>
            <a:pPr algn="ctr"/>
            <a:r>
              <a:rPr lang="fr-FR" sz="2000" b="1" dirty="0"/>
              <a:t>Beaucoup d’autres pays, riches ou pauvres, accueillent proportionnellement plus d’immigrés que la France : </a:t>
            </a:r>
          </a:p>
          <a:p>
            <a:pPr algn="ctr"/>
            <a:r>
              <a:rPr lang="fr-FR" sz="2000" b="1" dirty="0"/>
              <a:t> le défi de l’intégration est-il hors de notre portée ?  </a:t>
            </a:r>
          </a:p>
        </p:txBody>
      </p:sp>
    </p:spTree>
    <p:extLst>
      <p:ext uri="{BB962C8B-B14F-4D97-AF65-F5344CB8AC3E}">
        <p14:creationId xmlns:p14="http://schemas.microsoft.com/office/powerpoint/2010/main" val="153861286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7391</TotalTime>
  <Words>2246</Words>
  <Application>Microsoft Office PowerPoint</Application>
  <PresentationFormat>Affichage à l'écran (4:3)</PresentationFormat>
  <Paragraphs>309</Paragraphs>
  <Slides>26</Slides>
  <Notes>1</Notes>
  <HiddenSlides>0</HiddenSlides>
  <MMClips>0</MMClips>
  <ScaleCrop>false</ScaleCrop>
  <HeadingPairs>
    <vt:vector size="4" baseType="variant">
      <vt:variant>
        <vt:lpstr>Thème</vt:lpstr>
      </vt:variant>
      <vt:variant>
        <vt:i4>1</vt:i4>
      </vt:variant>
      <vt:variant>
        <vt:lpstr>Titres des diapositives</vt:lpstr>
      </vt:variant>
      <vt:variant>
        <vt:i4>26</vt:i4>
      </vt:variant>
    </vt:vector>
  </HeadingPairs>
  <TitlesOfParts>
    <vt:vector size="27" baseType="lpstr">
      <vt:lpstr>Thème Office</vt:lpstr>
      <vt:lpstr>Présentation PowerPoint</vt:lpstr>
      <vt:lpstr>En résumé</vt:lpstr>
      <vt:lpstr>Peur de nous appauvrir ?</vt:lpstr>
      <vt:lpstr>L’immigration : définitions</vt:lpstr>
      <vt:lpstr>L’immigration en France en 2019 (1/2)</vt:lpstr>
      <vt:lpstr>L’immigration en France en 2019 (2/2)</vt:lpstr>
      <vt:lpstr>L’impact sur le marché du travail (1/3)</vt:lpstr>
      <vt:lpstr>L’impact sur le marché du travail (2/3)</vt:lpstr>
      <vt:lpstr>L’impact sur le marché du travail (3/3)</vt:lpstr>
      <vt:lpstr>L’impact sur les finances publiques (1/5)</vt:lpstr>
      <vt:lpstr>L’impact sur les finances publiques (2/5)</vt:lpstr>
      <vt:lpstr>L’impact sur les finances publiques (3/5)</vt:lpstr>
      <vt:lpstr>L’impact sur les finances publiques (4/5)</vt:lpstr>
      <vt:lpstr>L’impact sur les finances publiques (5/5)</vt:lpstr>
      <vt:lpstr>L’impact sur la croissance</vt:lpstr>
      <vt:lpstr>Peur de la délinquance ? (1/3)</vt:lpstr>
      <vt:lpstr>Peur de la délinquance ? (2/3)</vt:lpstr>
      <vt:lpstr>Peur de la délinquance ? (3/3)</vt:lpstr>
      <vt:lpstr>Peur de perdre nos repères culturels ? (1/4)</vt:lpstr>
      <vt:lpstr>Peur de perdre nos repères culturels ? (2/4)</vt:lpstr>
      <vt:lpstr>Peur de perdre nos repères culturels ? (3/4)</vt:lpstr>
      <vt:lpstr>Peur de perdre nos repères culturels ? (4/4)</vt:lpstr>
      <vt:lpstr>Intégrer : jusqu’où ? (1/3)</vt:lpstr>
      <vt:lpstr>Intégrer : jusqu’où ? (2/3)</vt:lpstr>
      <vt:lpstr>Intégrer : jusqu’où ? (3/3)</vt:lpstr>
      <vt:lpstr>Les défis de l’intégration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conversion écologique :  et si on s’y mettait ?</dc:title>
  <dc:creator>domin</dc:creator>
  <cp:lastModifiedBy>domin</cp:lastModifiedBy>
  <cp:revision>196</cp:revision>
  <cp:lastPrinted>2020-04-11T10:35:58Z</cp:lastPrinted>
  <dcterms:created xsi:type="dcterms:W3CDTF">2020-02-29T14:41:15Z</dcterms:created>
  <dcterms:modified xsi:type="dcterms:W3CDTF">2021-05-05T10:17:29Z</dcterms:modified>
</cp:coreProperties>
</file>